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8" r:id="rId1"/>
  </p:sldMasterIdLst>
  <p:notesMasterIdLst>
    <p:notesMasterId r:id="rId34"/>
  </p:notesMasterIdLst>
  <p:handoutMasterIdLst>
    <p:handoutMasterId r:id="rId35"/>
  </p:handoutMasterIdLst>
  <p:sldIdLst>
    <p:sldId id="856" r:id="rId2"/>
    <p:sldId id="880" r:id="rId3"/>
    <p:sldId id="858" r:id="rId4"/>
    <p:sldId id="859" r:id="rId5"/>
    <p:sldId id="896" r:id="rId6"/>
    <p:sldId id="879" r:id="rId7"/>
    <p:sldId id="881" r:id="rId8"/>
    <p:sldId id="861" r:id="rId9"/>
    <p:sldId id="860" r:id="rId10"/>
    <p:sldId id="887" r:id="rId11"/>
    <p:sldId id="863" r:id="rId12"/>
    <p:sldId id="889" r:id="rId13"/>
    <p:sldId id="883" r:id="rId14"/>
    <p:sldId id="895" r:id="rId15"/>
    <p:sldId id="890" r:id="rId16"/>
    <p:sldId id="864" r:id="rId17"/>
    <p:sldId id="865" r:id="rId18"/>
    <p:sldId id="866" r:id="rId19"/>
    <p:sldId id="867" r:id="rId20"/>
    <p:sldId id="869" r:id="rId21"/>
    <p:sldId id="870" r:id="rId22"/>
    <p:sldId id="885" r:id="rId23"/>
    <p:sldId id="871" r:id="rId24"/>
    <p:sldId id="872" r:id="rId25"/>
    <p:sldId id="873" r:id="rId26"/>
    <p:sldId id="874" r:id="rId27"/>
    <p:sldId id="891" r:id="rId28"/>
    <p:sldId id="892" r:id="rId29"/>
    <p:sldId id="875" r:id="rId30"/>
    <p:sldId id="876" r:id="rId31"/>
    <p:sldId id="877" r:id="rId32"/>
    <p:sldId id="878" r:id="rId33"/>
  </p:sldIdLst>
  <p:sldSz cx="9144000" cy="6858000" type="screen4x3"/>
  <p:notesSz cx="6934200" cy="92329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Arial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Arial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Arial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Arial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itchFamily="34" charset="0"/>
        <a:ea typeface="MS PGothic" pitchFamily="34" charset="-128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97">
          <p15:clr>
            <a:srgbClr val="A4A3A4"/>
          </p15:clr>
        </p15:guide>
        <p15:guide id="2" orient="horz" pos="4106">
          <p15:clr>
            <a:srgbClr val="A4A3A4"/>
          </p15:clr>
        </p15:guide>
        <p15:guide id="3" orient="horz" pos="4278">
          <p15:clr>
            <a:srgbClr val="A4A3A4"/>
          </p15:clr>
        </p15:guide>
        <p15:guide id="4" orient="horz" pos="897">
          <p15:clr>
            <a:srgbClr val="A4A3A4"/>
          </p15:clr>
        </p15:guide>
        <p15:guide id="5" orient="horz" pos="3924">
          <p15:clr>
            <a:srgbClr val="A4A3A4"/>
          </p15:clr>
        </p15:guide>
        <p15:guide id="6" pos="2880">
          <p15:clr>
            <a:srgbClr val="A4A3A4"/>
          </p15:clr>
        </p15:guide>
        <p15:guide id="7" pos="217">
          <p15:clr>
            <a:srgbClr val="A4A3A4"/>
          </p15:clr>
        </p15:guide>
        <p15:guide id="8" pos="5541">
          <p15:clr>
            <a:srgbClr val="A4A3A4"/>
          </p15:clr>
        </p15:guide>
        <p15:guide id="9" pos="4870">
          <p15:clr>
            <a:srgbClr val="A4A3A4"/>
          </p15:clr>
        </p15:guide>
        <p15:guide id="10" pos="511">
          <p15:clr>
            <a:srgbClr val="A4A3A4"/>
          </p15:clr>
        </p15:guide>
        <p15:guide id="11" pos="5247">
          <p15:clr>
            <a:srgbClr val="A4A3A4"/>
          </p15:clr>
        </p15:guide>
        <p15:guide id="12" pos="8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8">
          <p15:clr>
            <a:srgbClr val="A4A3A4"/>
          </p15:clr>
        </p15:guide>
        <p15:guide id="2" pos="218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ichard J Kramer" initials="rjk" lastIdx="11" clrIdx="0"/>
  <p:cmAuthor id="1" name="drhodes5" initials="dmr" lastIdx="2" clrIdx="1"/>
  <p:cmAuthor id="2" name="G. Jay Nelson" initials="GJN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B9FFB9"/>
    <a:srgbClr val="000099"/>
    <a:srgbClr val="FFE8C5"/>
    <a:srgbClr val="D2A000"/>
    <a:srgbClr val="969696"/>
    <a:srgbClr val="003300"/>
    <a:srgbClr val="DDDDDD"/>
    <a:srgbClr val="F88F02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51" autoAdjust="0"/>
    <p:restoredTop sz="90127" autoAdjust="0"/>
  </p:normalViewPr>
  <p:slideViewPr>
    <p:cSldViewPr snapToGrid="0">
      <p:cViewPr varScale="1">
        <p:scale>
          <a:sx n="118" d="100"/>
          <a:sy n="118" d="100"/>
        </p:scale>
        <p:origin x="1476" y="102"/>
      </p:cViewPr>
      <p:guideLst>
        <p:guide orient="horz" pos="297"/>
        <p:guide orient="horz" pos="4106"/>
        <p:guide orient="horz" pos="4278"/>
        <p:guide orient="horz" pos="897"/>
        <p:guide orient="horz" pos="3924"/>
        <p:guide pos="2880"/>
        <p:guide pos="217"/>
        <p:guide pos="5541"/>
        <p:guide pos="4870"/>
        <p:guide pos="511"/>
        <p:guide pos="5247"/>
        <p:guide pos="89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3" d="100"/>
          <a:sy n="73" d="100"/>
        </p:scale>
        <p:origin x="-2496" y="-84"/>
      </p:cViewPr>
      <p:guideLst>
        <p:guide orient="horz" pos="2908"/>
        <p:guide pos="218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638" name="Rectangle 6"/>
          <p:cNvSpPr>
            <a:spLocks noGrp="1" noChangeArrowheads="1"/>
          </p:cNvSpPr>
          <p:nvPr/>
        </p:nvSpPr>
        <p:spPr bwMode="auto">
          <a:xfrm>
            <a:off x="5837238" y="8720138"/>
            <a:ext cx="635000" cy="5127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r" defTabSz="923925" eaLnBrk="0" hangingPunct="0">
              <a:defRPr/>
            </a:pPr>
            <a:fld id="{81CD090C-6894-42B7-B173-9233A25E3A1B}" type="slidenum">
              <a:rPr lang="en-GB" sz="1000">
                <a:latin typeface="IB AG Light"/>
                <a:cs typeface="+mn-cs"/>
              </a:rPr>
              <a:pPr algn="r" defTabSz="923925" eaLnBrk="0" hangingPunct="0">
                <a:defRPr/>
              </a:pPr>
              <a:t>‹#›</a:t>
            </a:fld>
            <a:endParaRPr lang="en-GB" sz="1000" dirty="0">
              <a:latin typeface="IB AG Ligh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20790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51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54" tIns="46177" rIns="92354" bIns="46177" numCol="1" anchor="t" anchorCtr="0" compatLnSpc="1">
            <a:prstTxWarp prst="textNoShape">
              <a:avLst/>
            </a:prstTxWarp>
          </a:bodyPr>
          <a:lstStyle>
            <a:lvl1pPr algn="l" defTabSz="923925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29063" y="0"/>
            <a:ext cx="30051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54" tIns="46177" rIns="92354" bIns="46177" numCol="1" anchor="t" anchorCtr="0" compatLnSpc="1">
            <a:prstTxWarp prst="textNoShape">
              <a:avLst/>
            </a:prstTxWarp>
          </a:bodyPr>
          <a:lstStyle>
            <a:lvl1pPr algn="r" defTabSz="923925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8875" y="692150"/>
            <a:ext cx="4616450" cy="34623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386263"/>
            <a:ext cx="5083175" cy="415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54" tIns="46177" rIns="92354" bIns="461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62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0938"/>
            <a:ext cx="30051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54" tIns="46177" rIns="92354" bIns="46177" numCol="1" anchor="b" anchorCtr="0" compatLnSpc="1">
            <a:prstTxWarp prst="textNoShape">
              <a:avLst/>
            </a:prstTxWarp>
          </a:bodyPr>
          <a:lstStyle>
            <a:lvl1pPr algn="l" defTabSz="923925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62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29063" y="8770938"/>
            <a:ext cx="30051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354" tIns="46177" rIns="92354" bIns="46177" numCol="1" anchor="b" anchorCtr="0" compatLnSpc="1">
            <a:prstTxWarp prst="textNoShape">
              <a:avLst/>
            </a:prstTxWarp>
          </a:bodyPr>
          <a:lstStyle>
            <a:lvl1pPr algn="r" defTabSz="923925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fld id="{4F667FBC-D63E-48E5-BCB5-67C2500A7F7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1184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40804" y="1253950"/>
            <a:ext cx="5761494" cy="1470025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332399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7" name="Picture 9" descr="logo4c copy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616" y="727075"/>
            <a:ext cx="2238375" cy="218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0660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3369" y="511443"/>
            <a:ext cx="7652638" cy="566057"/>
          </a:xfrm>
        </p:spPr>
        <p:txBody>
          <a:bodyPr/>
          <a:lstStyle>
            <a:lvl1pPr>
              <a:defRPr sz="2800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5173" y="1350677"/>
            <a:ext cx="8094340" cy="1311128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defRPr sz="2200" b="1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1pPr>
            <a:lvl2pPr marL="458788" indent="-173038">
              <a:spcBef>
                <a:spcPts val="0"/>
              </a:spcBef>
              <a:spcAft>
                <a:spcPts val="600"/>
              </a:spcAft>
              <a:defRPr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625475" indent="-163513">
              <a:spcBef>
                <a:spcPts val="0"/>
              </a:spcBef>
              <a:spcAft>
                <a:spcPts val="300"/>
              </a:spcAft>
              <a:defRPr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798513" indent="-180975">
              <a:spcBef>
                <a:spcPts val="0"/>
              </a:spcBef>
              <a:spcAft>
                <a:spcPts val="300"/>
              </a:spcAft>
              <a:defRPr sz="12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969963" indent="-161925">
              <a:spcBef>
                <a:spcPts val="0"/>
              </a:spcBef>
              <a:spcAft>
                <a:spcPts val="600"/>
              </a:spcAft>
              <a:defRPr sz="12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pic>
        <p:nvPicPr>
          <p:cNvPr id="4" name="Picture 9" descr="logo4c copy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6" y="444903"/>
            <a:ext cx="684770" cy="667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66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4488" y="1411942"/>
            <a:ext cx="4151312" cy="1228028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 sz="1800"/>
            </a:lvl1pPr>
            <a:lvl2pPr>
              <a:spcBef>
                <a:spcPts val="0"/>
              </a:spcBef>
              <a:spcAft>
                <a:spcPts val="600"/>
              </a:spcAft>
              <a:defRPr sz="1600"/>
            </a:lvl2pPr>
            <a:lvl3pPr>
              <a:spcBef>
                <a:spcPts val="0"/>
              </a:spcBef>
              <a:spcAft>
                <a:spcPts val="300"/>
              </a:spcAft>
              <a:defRPr sz="1400"/>
            </a:lvl3pPr>
            <a:lvl4pPr>
              <a:spcBef>
                <a:spcPts val="0"/>
              </a:spcBef>
              <a:spcAft>
                <a:spcPts val="300"/>
              </a:spcAft>
              <a:defRPr sz="1200"/>
            </a:lvl4pPr>
            <a:lvl5pPr>
              <a:spcBef>
                <a:spcPts val="0"/>
              </a:spcBef>
              <a:spcAft>
                <a:spcPts val="600"/>
              </a:spcAft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942"/>
            <a:ext cx="4151313" cy="1228028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 sz="1800"/>
            </a:lvl1pPr>
            <a:lvl2pPr>
              <a:spcBef>
                <a:spcPts val="0"/>
              </a:spcBef>
              <a:spcAft>
                <a:spcPts val="600"/>
              </a:spcAft>
              <a:defRPr sz="1600"/>
            </a:lvl2pPr>
            <a:lvl3pPr>
              <a:spcBef>
                <a:spcPts val="0"/>
              </a:spcBef>
              <a:spcAft>
                <a:spcPts val="300"/>
              </a:spcAft>
              <a:defRPr sz="1400"/>
            </a:lvl3pPr>
            <a:lvl4pPr>
              <a:spcBef>
                <a:spcPts val="0"/>
              </a:spcBef>
              <a:spcAft>
                <a:spcPts val="300"/>
              </a:spcAft>
              <a:defRPr sz="1200"/>
            </a:lvl4pPr>
            <a:lvl5pPr>
              <a:spcBef>
                <a:spcPts val="0"/>
              </a:spcBef>
              <a:spcAft>
                <a:spcPts val="600"/>
              </a:spcAft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5" name="Picture 9" descr="logo4c copy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6" y="444903"/>
            <a:ext cx="684770" cy="667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66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4488" y="1673206"/>
            <a:ext cx="4151312" cy="1228028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 sz="1800"/>
            </a:lvl1pPr>
            <a:lvl2pPr>
              <a:spcBef>
                <a:spcPts val="0"/>
              </a:spcBef>
              <a:spcAft>
                <a:spcPts val="600"/>
              </a:spcAft>
              <a:defRPr sz="1600"/>
            </a:lvl2pPr>
            <a:lvl3pPr>
              <a:spcBef>
                <a:spcPts val="0"/>
              </a:spcBef>
              <a:spcAft>
                <a:spcPts val="300"/>
              </a:spcAft>
              <a:defRPr sz="1400"/>
            </a:lvl3pPr>
            <a:lvl4pPr>
              <a:spcBef>
                <a:spcPts val="0"/>
              </a:spcBef>
              <a:spcAft>
                <a:spcPts val="300"/>
              </a:spcAft>
              <a:defRPr sz="1200"/>
            </a:lvl4pPr>
            <a:lvl5pPr>
              <a:spcBef>
                <a:spcPts val="0"/>
              </a:spcBef>
              <a:spcAft>
                <a:spcPts val="600"/>
              </a:spcAft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206"/>
            <a:ext cx="4151313" cy="1228028"/>
          </a:xfrm>
        </p:spPr>
        <p:txBody>
          <a:bodyPr/>
          <a:lstStyle>
            <a:lvl1pPr>
              <a:spcBef>
                <a:spcPts val="0"/>
              </a:spcBef>
              <a:spcAft>
                <a:spcPts val="600"/>
              </a:spcAft>
              <a:defRPr sz="1800"/>
            </a:lvl1pPr>
            <a:lvl2pPr>
              <a:spcBef>
                <a:spcPts val="0"/>
              </a:spcBef>
              <a:spcAft>
                <a:spcPts val="600"/>
              </a:spcAft>
              <a:defRPr sz="1600"/>
            </a:lvl2pPr>
            <a:lvl3pPr>
              <a:spcBef>
                <a:spcPts val="0"/>
              </a:spcBef>
              <a:spcAft>
                <a:spcPts val="300"/>
              </a:spcAft>
              <a:defRPr sz="1400"/>
            </a:lvl3pPr>
            <a:lvl4pPr>
              <a:spcBef>
                <a:spcPts val="0"/>
              </a:spcBef>
              <a:spcAft>
                <a:spcPts val="300"/>
              </a:spcAft>
              <a:defRPr sz="1200"/>
            </a:lvl4pPr>
            <a:lvl5pPr>
              <a:spcBef>
                <a:spcPts val="0"/>
              </a:spcBef>
              <a:spcAft>
                <a:spcPts val="600"/>
              </a:spcAft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0"/>
          </p:nvPr>
        </p:nvSpPr>
        <p:spPr>
          <a:xfrm>
            <a:off x="336177" y="1174598"/>
            <a:ext cx="4151376" cy="350865"/>
          </a:xfrm>
          <a:solidFill>
            <a:srgbClr val="850057"/>
          </a:solidFill>
        </p:spPr>
        <p:txBody>
          <a:bodyPr lIns="36576" tIns="36576" rIns="36576" bIns="36576">
            <a:no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74598"/>
            <a:ext cx="4151313" cy="350865"/>
          </a:xfrm>
          <a:solidFill>
            <a:schemeClr val="accent2"/>
          </a:solidFill>
        </p:spPr>
        <p:txBody>
          <a:bodyPr lIns="36576" tIns="36576" rIns="36576" bIns="36576">
            <a:no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7" name="Picture 9" descr="logo4c copy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6" y="444903"/>
            <a:ext cx="684770" cy="667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3" name="Picture 9" descr="logo4c copy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76" y="444903"/>
            <a:ext cx="684770" cy="667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3000">
              <a:schemeClr val="accent1">
                <a:lumMod val="20000"/>
                <a:lumOff val="80000"/>
                <a:alpha val="5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06766" y="501832"/>
            <a:ext cx="7592747" cy="55391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9761" y="1336440"/>
            <a:ext cx="8099752" cy="13665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" name="Text Box 115"/>
          <p:cNvSpPr txBox="1">
            <a:spLocks noChangeArrowheads="1"/>
          </p:cNvSpPr>
          <p:nvPr/>
        </p:nvSpPr>
        <p:spPr bwMode="auto">
          <a:xfrm>
            <a:off x="4098253" y="6585390"/>
            <a:ext cx="947495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spAutoFit/>
          </a:bodyPr>
          <a:lstStyle/>
          <a:p>
            <a:pPr algn="ctr" defTabSz="820738" eaLnBrk="0" hangingPunct="0">
              <a:spcBef>
                <a:spcPct val="50000"/>
              </a:spcBef>
              <a:tabLst>
                <a:tab pos="1146175" algn="l"/>
              </a:tabLst>
              <a:defRPr/>
            </a:pPr>
            <a:r>
              <a:rPr lang="en-US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+mn-cs"/>
              </a:rPr>
              <a:t>Slide  </a:t>
            </a:r>
            <a:fld id="{C866404E-85ED-4B0E-84BF-C8396DF6BF7B}" type="slidenum">
              <a:rPr lang="en-US" sz="1100" b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+mn-cs"/>
              </a:rPr>
              <a:pPr algn="ctr" defTabSz="820738" eaLnBrk="0" hangingPunct="0">
                <a:spcBef>
                  <a:spcPct val="50000"/>
                </a:spcBef>
                <a:tabLst>
                  <a:tab pos="1146175" algn="l"/>
                </a:tabLst>
                <a:defRPr/>
              </a:pPr>
              <a:t>‹#›</a:t>
            </a:fld>
            <a:r>
              <a:rPr lang="en-US" sz="11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+mn-cs"/>
              </a:rPr>
              <a:t>    </a:t>
            </a:r>
            <a:endParaRPr lang="en-US" sz="1100" b="0" dirty="0">
              <a:solidFill>
                <a:schemeClr val="tx1">
                  <a:lumMod val="75000"/>
                  <a:lumOff val="25000"/>
                </a:schemeClr>
              </a:solidFill>
              <a:latin typeface="Calibri" pitchFamily="34" charset="0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7925" y="6523835"/>
            <a:ext cx="93807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November</a:t>
            </a:r>
            <a:r>
              <a:rPr lang="en-US" sz="900" b="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 </a:t>
            </a:r>
            <a:r>
              <a:rPr lang="en-US" sz="900" b="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2012</a:t>
            </a:r>
            <a:endParaRPr lang="en-US" sz="900" b="0" dirty="0">
              <a:solidFill>
                <a:schemeClr val="tx1">
                  <a:lumMod val="75000"/>
                  <a:lumOff val="2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7506027" y="6296767"/>
            <a:ext cx="1574364" cy="505827"/>
            <a:chOff x="4776799" y="4460552"/>
            <a:chExt cx="1719711" cy="505827"/>
          </a:xfrm>
        </p:grpSpPr>
        <p:sp>
          <p:nvSpPr>
            <p:cNvPr id="9" name="Text Box 7"/>
            <p:cNvSpPr txBox="1">
              <a:spLocks noChangeArrowheads="1"/>
            </p:cNvSpPr>
            <p:nvPr userDrawn="1"/>
          </p:nvSpPr>
          <p:spPr bwMode="auto">
            <a:xfrm>
              <a:off x="4776799" y="4797102"/>
              <a:ext cx="1719711" cy="169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500" b="1" dirty="0" smtClean="0">
                  <a:solidFill>
                    <a:srgbClr val="000099"/>
                  </a:solidFill>
                </a:rPr>
                <a:t>Northern</a:t>
              </a:r>
              <a:r>
                <a:rPr lang="en-US" sz="500" b="1" baseline="0" dirty="0" smtClean="0">
                  <a:solidFill>
                    <a:srgbClr val="000099"/>
                  </a:solidFill>
                </a:rPr>
                <a:t> Virginia Sail &amp; Power Squadron </a:t>
              </a:r>
              <a:r>
                <a:rPr lang="en-US" sz="500" b="1" dirty="0" smtClean="0">
                  <a:solidFill>
                    <a:srgbClr val="000099"/>
                  </a:solidFill>
                </a:rPr>
                <a:t>®</a:t>
              </a:r>
              <a:endParaRPr lang="en-US" sz="500" b="1" dirty="0">
                <a:solidFill>
                  <a:srgbClr val="000099"/>
                </a:solidFill>
              </a:endParaRPr>
            </a:p>
          </p:txBody>
        </p:sp>
        <p:grpSp>
          <p:nvGrpSpPr>
            <p:cNvPr id="14" name="Group 10"/>
            <p:cNvGrpSpPr>
              <a:grpSpLocks/>
            </p:cNvGrpSpPr>
            <p:nvPr userDrawn="1"/>
          </p:nvGrpSpPr>
          <p:grpSpPr bwMode="auto">
            <a:xfrm>
              <a:off x="5209571" y="4460552"/>
              <a:ext cx="852487" cy="361950"/>
              <a:chOff x="192" y="288"/>
              <a:chExt cx="5429" cy="3024"/>
            </a:xfrm>
          </p:grpSpPr>
          <p:grpSp>
            <p:nvGrpSpPr>
              <p:cNvPr id="15" name="Group 11"/>
              <p:cNvGrpSpPr>
                <a:grpSpLocks/>
              </p:cNvGrpSpPr>
              <p:nvPr/>
            </p:nvGrpSpPr>
            <p:grpSpPr bwMode="auto">
              <a:xfrm>
                <a:off x="529" y="701"/>
                <a:ext cx="4332" cy="2503"/>
                <a:chOff x="529" y="701"/>
                <a:chExt cx="4332" cy="2503"/>
              </a:xfrm>
            </p:grpSpPr>
            <p:sp>
              <p:nvSpPr>
                <p:cNvPr id="17" name="Freeform 12"/>
                <p:cNvSpPr>
                  <a:spLocks/>
                </p:cNvSpPr>
                <p:nvPr/>
              </p:nvSpPr>
              <p:spPr bwMode="auto">
                <a:xfrm>
                  <a:off x="526" y="1071"/>
                  <a:ext cx="2103" cy="1684"/>
                </a:xfrm>
                <a:custGeom>
                  <a:avLst/>
                  <a:gdLst/>
                  <a:ahLst/>
                  <a:cxnLst>
                    <a:cxn ang="0">
                      <a:pos x="0" y="24"/>
                    </a:cxn>
                    <a:cxn ang="0">
                      <a:pos x="187" y="8"/>
                    </a:cxn>
                    <a:cxn ang="0">
                      <a:pos x="270" y="0"/>
                    </a:cxn>
                    <a:cxn ang="0">
                      <a:pos x="286" y="152"/>
                    </a:cxn>
                    <a:cxn ang="0">
                      <a:pos x="402" y="138"/>
                    </a:cxn>
                    <a:cxn ang="0">
                      <a:pos x="564" y="135"/>
                    </a:cxn>
                    <a:cxn ang="0">
                      <a:pos x="618" y="300"/>
                    </a:cxn>
                    <a:cxn ang="0">
                      <a:pos x="535" y="299"/>
                    </a:cxn>
                    <a:cxn ang="0">
                      <a:pos x="499" y="297"/>
                    </a:cxn>
                    <a:cxn ang="0">
                      <a:pos x="438" y="303"/>
                    </a:cxn>
                    <a:cxn ang="0">
                      <a:pos x="337" y="321"/>
                    </a:cxn>
                    <a:cxn ang="0">
                      <a:pos x="309" y="329"/>
                    </a:cxn>
                    <a:cxn ang="0">
                      <a:pos x="280" y="333"/>
                    </a:cxn>
                    <a:cxn ang="0">
                      <a:pos x="250" y="327"/>
                    </a:cxn>
                    <a:cxn ang="0">
                      <a:pos x="217" y="332"/>
                    </a:cxn>
                    <a:cxn ang="0">
                      <a:pos x="153" y="341"/>
                    </a:cxn>
                    <a:cxn ang="0">
                      <a:pos x="66" y="360"/>
                    </a:cxn>
                    <a:cxn ang="0">
                      <a:pos x="0" y="24"/>
                    </a:cxn>
                  </a:cxnLst>
                  <a:rect l="0" t="0" r="r" b="b"/>
                  <a:pathLst>
                    <a:path w="618" h="360">
                      <a:moveTo>
                        <a:pt x="0" y="24"/>
                      </a:moveTo>
                      <a:lnTo>
                        <a:pt x="187" y="8"/>
                      </a:lnTo>
                      <a:lnTo>
                        <a:pt x="270" y="0"/>
                      </a:lnTo>
                      <a:lnTo>
                        <a:pt x="286" y="152"/>
                      </a:lnTo>
                      <a:lnTo>
                        <a:pt x="402" y="138"/>
                      </a:lnTo>
                      <a:lnTo>
                        <a:pt x="564" y="135"/>
                      </a:lnTo>
                      <a:lnTo>
                        <a:pt x="618" y="300"/>
                      </a:lnTo>
                      <a:lnTo>
                        <a:pt x="535" y="299"/>
                      </a:lnTo>
                      <a:lnTo>
                        <a:pt x="499" y="297"/>
                      </a:lnTo>
                      <a:lnTo>
                        <a:pt x="438" y="303"/>
                      </a:lnTo>
                      <a:lnTo>
                        <a:pt x="337" y="321"/>
                      </a:lnTo>
                      <a:lnTo>
                        <a:pt x="309" y="329"/>
                      </a:lnTo>
                      <a:lnTo>
                        <a:pt x="280" y="333"/>
                      </a:lnTo>
                      <a:lnTo>
                        <a:pt x="250" y="327"/>
                      </a:lnTo>
                      <a:lnTo>
                        <a:pt x="217" y="332"/>
                      </a:lnTo>
                      <a:lnTo>
                        <a:pt x="153" y="341"/>
                      </a:lnTo>
                      <a:lnTo>
                        <a:pt x="66" y="360"/>
                      </a:lnTo>
                      <a:lnTo>
                        <a:pt x="0" y="2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 dirty="0"/>
                </a:p>
              </p:txBody>
            </p:sp>
            <p:sp>
              <p:nvSpPr>
                <p:cNvPr id="18" name="Freeform 13"/>
                <p:cNvSpPr>
                  <a:spLocks/>
                </p:cNvSpPr>
                <p:nvPr/>
              </p:nvSpPr>
              <p:spPr bwMode="auto">
                <a:xfrm>
                  <a:off x="3933" y="1455"/>
                  <a:ext cx="930" cy="889"/>
                </a:xfrm>
                <a:custGeom>
                  <a:avLst/>
                  <a:gdLst/>
                  <a:ahLst/>
                  <a:cxnLst>
                    <a:cxn ang="0">
                      <a:pos x="36" y="0"/>
                    </a:cxn>
                    <a:cxn ang="0">
                      <a:pos x="71" y="19"/>
                    </a:cxn>
                    <a:cxn ang="0">
                      <a:pos x="125" y="46"/>
                    </a:cxn>
                    <a:cxn ang="0">
                      <a:pos x="170" y="67"/>
                    </a:cxn>
                    <a:cxn ang="0">
                      <a:pos x="218" y="103"/>
                    </a:cxn>
                    <a:cxn ang="0">
                      <a:pos x="272" y="148"/>
                    </a:cxn>
                    <a:cxn ang="0">
                      <a:pos x="185" y="172"/>
                    </a:cxn>
                    <a:cxn ang="0">
                      <a:pos x="126" y="168"/>
                    </a:cxn>
                    <a:cxn ang="0">
                      <a:pos x="77" y="168"/>
                    </a:cxn>
                    <a:cxn ang="0">
                      <a:pos x="0" y="187"/>
                    </a:cxn>
                    <a:cxn ang="0">
                      <a:pos x="36" y="0"/>
                    </a:cxn>
                  </a:cxnLst>
                  <a:rect l="0" t="0" r="r" b="b"/>
                  <a:pathLst>
                    <a:path w="272" h="187">
                      <a:moveTo>
                        <a:pt x="36" y="0"/>
                      </a:moveTo>
                      <a:lnTo>
                        <a:pt x="71" y="19"/>
                      </a:lnTo>
                      <a:lnTo>
                        <a:pt x="125" y="46"/>
                      </a:lnTo>
                      <a:lnTo>
                        <a:pt x="170" y="67"/>
                      </a:lnTo>
                      <a:lnTo>
                        <a:pt x="218" y="103"/>
                      </a:lnTo>
                      <a:lnTo>
                        <a:pt x="272" y="148"/>
                      </a:lnTo>
                      <a:lnTo>
                        <a:pt x="185" y="172"/>
                      </a:lnTo>
                      <a:lnTo>
                        <a:pt x="126" y="168"/>
                      </a:lnTo>
                      <a:lnTo>
                        <a:pt x="77" y="168"/>
                      </a:lnTo>
                      <a:lnTo>
                        <a:pt x="0" y="187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 dirty="0"/>
                </a:p>
              </p:txBody>
            </p:sp>
            <p:sp>
              <p:nvSpPr>
                <p:cNvPr id="19" name="Freeform 14"/>
                <p:cNvSpPr>
                  <a:spLocks/>
                </p:cNvSpPr>
                <p:nvPr/>
              </p:nvSpPr>
              <p:spPr bwMode="auto">
                <a:xfrm rot="464361" flipH="1">
                  <a:off x="2719" y="726"/>
                  <a:ext cx="394" cy="2427"/>
                </a:xfrm>
                <a:custGeom>
                  <a:avLst/>
                  <a:gdLst/>
                  <a:ahLst/>
                  <a:cxnLst>
                    <a:cxn ang="0">
                      <a:pos x="86" y="516"/>
                    </a:cxn>
                    <a:cxn ang="0">
                      <a:pos x="0" y="0"/>
                    </a:cxn>
                    <a:cxn ang="0">
                      <a:pos x="15" y="0"/>
                    </a:cxn>
                    <a:cxn ang="0">
                      <a:pos x="114" y="514"/>
                    </a:cxn>
                    <a:cxn ang="0">
                      <a:pos x="86" y="516"/>
                    </a:cxn>
                  </a:cxnLst>
                  <a:rect l="0" t="0" r="r" b="b"/>
                  <a:pathLst>
                    <a:path w="114" h="516">
                      <a:moveTo>
                        <a:pt x="86" y="516"/>
                      </a:moveTo>
                      <a:lnTo>
                        <a:pt x="0" y="0"/>
                      </a:lnTo>
                      <a:lnTo>
                        <a:pt x="15" y="0"/>
                      </a:lnTo>
                      <a:lnTo>
                        <a:pt x="114" y="514"/>
                      </a:lnTo>
                      <a:lnTo>
                        <a:pt x="86" y="516"/>
                      </a:lnTo>
                      <a:close/>
                    </a:path>
                  </a:pathLst>
                </a:custGeom>
                <a:solidFill>
                  <a:srgbClr val="FFCC00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 dirty="0"/>
                </a:p>
              </p:txBody>
            </p:sp>
            <p:sp>
              <p:nvSpPr>
                <p:cNvPr id="20" name="Freeform 15"/>
                <p:cNvSpPr>
                  <a:spLocks/>
                </p:cNvSpPr>
                <p:nvPr/>
              </p:nvSpPr>
              <p:spPr bwMode="auto">
                <a:xfrm>
                  <a:off x="2497" y="779"/>
                  <a:ext cx="394" cy="2427"/>
                </a:xfrm>
                <a:custGeom>
                  <a:avLst/>
                  <a:gdLst/>
                  <a:ahLst/>
                  <a:cxnLst>
                    <a:cxn ang="0">
                      <a:pos x="86" y="516"/>
                    </a:cxn>
                    <a:cxn ang="0">
                      <a:pos x="0" y="0"/>
                    </a:cxn>
                    <a:cxn ang="0">
                      <a:pos x="15" y="0"/>
                    </a:cxn>
                    <a:cxn ang="0">
                      <a:pos x="114" y="514"/>
                    </a:cxn>
                    <a:cxn ang="0">
                      <a:pos x="86" y="516"/>
                    </a:cxn>
                  </a:cxnLst>
                  <a:rect l="0" t="0" r="r" b="b"/>
                  <a:pathLst>
                    <a:path w="114" h="516">
                      <a:moveTo>
                        <a:pt x="86" y="516"/>
                      </a:moveTo>
                      <a:lnTo>
                        <a:pt x="0" y="0"/>
                      </a:lnTo>
                      <a:lnTo>
                        <a:pt x="15" y="0"/>
                      </a:lnTo>
                      <a:lnTo>
                        <a:pt x="114" y="514"/>
                      </a:lnTo>
                      <a:lnTo>
                        <a:pt x="86" y="516"/>
                      </a:lnTo>
                      <a:close/>
                    </a:path>
                  </a:pathLst>
                </a:custGeom>
                <a:solidFill>
                  <a:srgbClr val="FFCC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 dirty="0"/>
                </a:p>
              </p:txBody>
            </p:sp>
            <p:sp>
              <p:nvSpPr>
                <p:cNvPr id="21" name="Oval 16"/>
                <p:cNvSpPr>
                  <a:spLocks noChangeAspect="1" noChangeArrowheads="1"/>
                </p:cNvSpPr>
                <p:nvPr/>
              </p:nvSpPr>
              <p:spPr bwMode="auto">
                <a:xfrm>
                  <a:off x="2497" y="726"/>
                  <a:ext cx="51" cy="66"/>
                </a:xfrm>
                <a:prstGeom prst="ellipse">
                  <a:avLst/>
                </a:prstGeom>
                <a:solidFill>
                  <a:srgbClr val="FFCC00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/>
                </a:p>
              </p:txBody>
            </p:sp>
            <p:sp>
              <p:nvSpPr>
                <p:cNvPr id="22" name="Oval 17"/>
                <p:cNvSpPr>
                  <a:spLocks noChangeAspect="1" noChangeArrowheads="1"/>
                </p:cNvSpPr>
                <p:nvPr/>
              </p:nvSpPr>
              <p:spPr bwMode="auto">
                <a:xfrm>
                  <a:off x="3215" y="699"/>
                  <a:ext cx="81" cy="106"/>
                </a:xfrm>
                <a:prstGeom prst="ellipse">
                  <a:avLst/>
                </a:prstGeom>
                <a:solidFill>
                  <a:srgbClr val="FFCC00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/>
                </a:p>
              </p:txBody>
            </p:sp>
            <p:sp>
              <p:nvSpPr>
                <p:cNvPr id="23" name="Freeform 18"/>
                <p:cNvSpPr>
                  <a:spLocks/>
                </p:cNvSpPr>
                <p:nvPr/>
              </p:nvSpPr>
              <p:spPr bwMode="auto">
                <a:xfrm>
                  <a:off x="1476" y="951"/>
                  <a:ext cx="930" cy="756"/>
                </a:xfrm>
                <a:custGeom>
                  <a:avLst/>
                  <a:gdLst/>
                  <a:ahLst/>
                  <a:cxnLst>
                    <a:cxn ang="0">
                      <a:pos x="0" y="110"/>
                    </a:cxn>
                    <a:cxn ang="0">
                      <a:pos x="534" y="0"/>
                    </a:cxn>
                    <a:cxn ang="0">
                      <a:pos x="866" y="36"/>
                    </a:cxn>
                    <a:cxn ang="0">
                      <a:pos x="928" y="352"/>
                    </a:cxn>
                    <a:cxn ang="0">
                      <a:pos x="866" y="736"/>
                    </a:cxn>
                    <a:cxn ang="0">
                      <a:pos x="274" y="752"/>
                    </a:cxn>
                    <a:cxn ang="0">
                      <a:pos x="0" y="110"/>
                    </a:cxn>
                  </a:cxnLst>
                  <a:rect l="0" t="0" r="r" b="b"/>
                  <a:pathLst>
                    <a:path w="928" h="752">
                      <a:moveTo>
                        <a:pt x="0" y="110"/>
                      </a:moveTo>
                      <a:lnTo>
                        <a:pt x="534" y="0"/>
                      </a:lnTo>
                      <a:lnTo>
                        <a:pt x="866" y="36"/>
                      </a:lnTo>
                      <a:lnTo>
                        <a:pt x="928" y="352"/>
                      </a:lnTo>
                      <a:lnTo>
                        <a:pt x="866" y="736"/>
                      </a:lnTo>
                      <a:lnTo>
                        <a:pt x="274" y="752"/>
                      </a:lnTo>
                      <a:lnTo>
                        <a:pt x="0" y="11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 dirty="0"/>
                </a:p>
              </p:txBody>
            </p:sp>
            <p:sp>
              <p:nvSpPr>
                <p:cNvPr id="24" name="Freeform 19"/>
                <p:cNvSpPr>
                  <a:spLocks/>
                </p:cNvSpPr>
                <p:nvPr/>
              </p:nvSpPr>
              <p:spPr bwMode="auto">
                <a:xfrm>
                  <a:off x="3174" y="1216"/>
                  <a:ext cx="809" cy="1008"/>
                </a:xfrm>
                <a:custGeom>
                  <a:avLst/>
                  <a:gdLst/>
                  <a:ahLst/>
                  <a:cxnLst>
                    <a:cxn ang="0">
                      <a:pos x="190" y="0"/>
                    </a:cxn>
                    <a:cxn ang="0">
                      <a:pos x="804" y="260"/>
                    </a:cxn>
                    <a:cxn ang="0">
                      <a:pos x="752" y="726"/>
                    </a:cxn>
                    <a:cxn ang="0">
                      <a:pos x="446" y="998"/>
                    </a:cxn>
                    <a:cxn ang="0">
                      <a:pos x="0" y="812"/>
                    </a:cxn>
                    <a:cxn ang="0">
                      <a:pos x="190" y="0"/>
                    </a:cxn>
                  </a:cxnLst>
                  <a:rect l="0" t="0" r="r" b="b"/>
                  <a:pathLst>
                    <a:path w="804" h="998">
                      <a:moveTo>
                        <a:pt x="190" y="0"/>
                      </a:moveTo>
                      <a:lnTo>
                        <a:pt x="804" y="260"/>
                      </a:lnTo>
                      <a:lnTo>
                        <a:pt x="752" y="726"/>
                      </a:lnTo>
                      <a:lnTo>
                        <a:pt x="446" y="998"/>
                      </a:lnTo>
                      <a:lnTo>
                        <a:pt x="0" y="812"/>
                      </a:lnTo>
                      <a:lnTo>
                        <a:pt x="19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 dirty="0"/>
                </a:p>
              </p:txBody>
            </p:sp>
          </p:grpSp>
          <p:pic>
            <p:nvPicPr>
              <p:cNvPr id="16" name="Picture 20" descr="Nvpscolr"/>
              <p:cNvPicPr>
                <a:picLocks noChangeAspect="1" noChangeArrowheads="1"/>
              </p:cNvPicPr>
              <p:nvPr/>
            </p:nvPicPr>
            <p:blipFill>
              <a:blip r:embed="rId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" y="288"/>
                <a:ext cx="5429" cy="30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2" r:id="rId2"/>
    <p:sldLayoutId id="2147483673" r:id="rId3"/>
    <p:sldLayoutId id="2147483681" r:id="rId4"/>
    <p:sldLayoutId id="2147483675" r:id="rId5"/>
  </p:sldLayoutIdLst>
  <p:transition/>
  <p:timing>
    <p:tnLst>
      <p:par>
        <p:cTn id="1" dur="indefinite" restart="never" nodeType="tmRoot"/>
      </p:par>
    </p:tnLst>
  </p:timing>
  <p:hf sldNum="0" hdr="0" ftr="0"/>
  <p:txStyles>
    <p:titleStyle>
      <a:lvl1pPr algn="l" defTabSz="944563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defRPr sz="2400" b="1">
          <a:solidFill>
            <a:srgbClr val="000066"/>
          </a:solidFill>
          <a:latin typeface="Calibri" pitchFamily="34" charset="0"/>
          <a:ea typeface="+mj-ea"/>
          <a:cs typeface="+mj-cs"/>
        </a:defRPr>
      </a:lvl1pPr>
      <a:lvl2pPr algn="l" defTabSz="944563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defRPr sz="2400" b="1">
          <a:solidFill>
            <a:srgbClr val="595959"/>
          </a:solidFill>
          <a:latin typeface="Arial" pitchFamily="34" charset="0"/>
        </a:defRPr>
      </a:lvl2pPr>
      <a:lvl3pPr algn="l" defTabSz="944563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defRPr sz="2400" b="1">
          <a:solidFill>
            <a:srgbClr val="595959"/>
          </a:solidFill>
          <a:latin typeface="Arial" pitchFamily="34" charset="0"/>
        </a:defRPr>
      </a:lvl3pPr>
      <a:lvl4pPr algn="l" defTabSz="944563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defRPr sz="2400" b="1">
          <a:solidFill>
            <a:srgbClr val="595959"/>
          </a:solidFill>
          <a:latin typeface="Arial" pitchFamily="34" charset="0"/>
        </a:defRPr>
      </a:lvl4pPr>
      <a:lvl5pPr algn="l" defTabSz="944563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defRPr sz="2400" b="1">
          <a:solidFill>
            <a:srgbClr val="595959"/>
          </a:solidFill>
          <a:latin typeface="Arial" pitchFamily="34" charset="0"/>
        </a:defRPr>
      </a:lvl5pPr>
      <a:lvl6pPr marL="457200" algn="l" defTabSz="944563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defRPr sz="2200" b="1">
          <a:solidFill>
            <a:schemeClr val="tx1"/>
          </a:solidFill>
          <a:latin typeface="Arial" pitchFamily="34" charset="0"/>
        </a:defRPr>
      </a:lvl6pPr>
      <a:lvl7pPr marL="914400" algn="l" defTabSz="944563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defRPr sz="2200" b="1">
          <a:solidFill>
            <a:schemeClr val="tx1"/>
          </a:solidFill>
          <a:latin typeface="Arial" pitchFamily="34" charset="0"/>
        </a:defRPr>
      </a:lvl7pPr>
      <a:lvl8pPr marL="1371600" algn="l" defTabSz="944563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defRPr sz="2200" b="1">
          <a:solidFill>
            <a:schemeClr val="tx1"/>
          </a:solidFill>
          <a:latin typeface="Arial" pitchFamily="34" charset="0"/>
        </a:defRPr>
      </a:lvl8pPr>
      <a:lvl9pPr marL="1828800" algn="l" defTabSz="944563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defRPr sz="2200" b="1">
          <a:solidFill>
            <a:schemeClr val="tx1"/>
          </a:solidFill>
          <a:latin typeface="Arial" pitchFamily="34" charset="0"/>
        </a:defRPr>
      </a:lvl9pPr>
    </p:titleStyle>
    <p:bodyStyle>
      <a:lvl1pPr marL="166688" indent="-166688" algn="l" defTabSz="944563" rtl="0" eaLnBrk="0" fontAlgn="base" hangingPunct="0">
        <a:lnSpc>
          <a:spcPct val="90000"/>
        </a:lnSpc>
        <a:spcBef>
          <a:spcPts val="0"/>
        </a:spcBef>
        <a:spcAft>
          <a:spcPts val="600"/>
        </a:spcAft>
        <a:buClr>
          <a:schemeClr val="tx2"/>
        </a:buClr>
        <a:buChar char="•"/>
        <a:defRPr sz="2000" b="1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341313" indent="-173038" algn="l" defTabSz="944563" rtl="0" eaLnBrk="0" fontAlgn="base" hangingPunct="0">
        <a:lnSpc>
          <a:spcPct val="90000"/>
        </a:lnSpc>
        <a:spcBef>
          <a:spcPts val="0"/>
        </a:spcBef>
        <a:spcAft>
          <a:spcPts val="600"/>
        </a:spcAft>
        <a:buClr>
          <a:schemeClr val="tx2"/>
        </a:buClr>
        <a:buFont typeface="Arial" pitchFamily="34" charset="0"/>
        <a:buChar char="–"/>
        <a:defRPr>
          <a:solidFill>
            <a:schemeClr val="tx1"/>
          </a:solidFill>
          <a:latin typeface="Calibri" pitchFamily="34" charset="0"/>
        </a:defRPr>
      </a:lvl2pPr>
      <a:lvl3pPr marL="506413" indent="-163513" algn="l" defTabSz="944563" rtl="0" eaLnBrk="0" fontAlgn="base" hangingPunct="0">
        <a:lnSpc>
          <a:spcPct val="90000"/>
        </a:lnSpc>
        <a:spcBef>
          <a:spcPts val="0"/>
        </a:spcBef>
        <a:spcAft>
          <a:spcPts val="300"/>
        </a:spcAft>
        <a:buClr>
          <a:schemeClr val="tx2"/>
        </a:buClr>
        <a:buChar char="•"/>
        <a:defRPr sz="1600">
          <a:solidFill>
            <a:schemeClr val="tx1"/>
          </a:solidFill>
          <a:latin typeface="Calibri" pitchFamily="34" charset="0"/>
        </a:defRPr>
      </a:lvl3pPr>
      <a:lvl4pPr marL="688975" indent="-180975" algn="l" defTabSz="944563" rtl="0" eaLnBrk="0" fontAlgn="base" hangingPunct="0">
        <a:lnSpc>
          <a:spcPct val="90000"/>
        </a:lnSpc>
        <a:spcBef>
          <a:spcPts val="0"/>
        </a:spcBef>
        <a:spcAft>
          <a:spcPts val="300"/>
        </a:spcAft>
        <a:buClr>
          <a:schemeClr val="tx2"/>
        </a:buClr>
        <a:buFont typeface="Arial" pitchFamily="34" charset="0"/>
        <a:buChar char="–"/>
        <a:defRPr sz="1400">
          <a:solidFill>
            <a:schemeClr val="tx1"/>
          </a:solidFill>
          <a:latin typeface="Calibri" pitchFamily="34" charset="0"/>
        </a:defRPr>
      </a:lvl4pPr>
      <a:lvl5pPr marL="852488" indent="-161925" algn="l" defTabSz="944563" rtl="0" eaLnBrk="0" fontAlgn="base" hangingPunct="0">
        <a:lnSpc>
          <a:spcPct val="90000"/>
        </a:lnSpc>
        <a:spcBef>
          <a:spcPts val="0"/>
        </a:spcBef>
        <a:spcAft>
          <a:spcPts val="600"/>
        </a:spcAft>
        <a:buClr>
          <a:schemeClr val="tx2"/>
        </a:buClr>
        <a:buFont typeface="Arial" pitchFamily="34" charset="0"/>
        <a:buChar char="»"/>
        <a:defRPr sz="1400">
          <a:solidFill>
            <a:schemeClr val="tx1"/>
          </a:solidFill>
          <a:latin typeface="Calibri" pitchFamily="34" charset="0"/>
        </a:defRPr>
      </a:lvl5pPr>
      <a:lvl6pPr marL="1309688" indent="-161925" algn="l" defTabSz="944563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Font typeface="Arial" pitchFamily="34" charset="0"/>
        <a:buChar char="»"/>
        <a:defRPr sz="1600">
          <a:solidFill>
            <a:schemeClr val="tx1"/>
          </a:solidFill>
          <a:latin typeface="+mn-lt"/>
        </a:defRPr>
      </a:lvl6pPr>
      <a:lvl7pPr marL="1766888" indent="-161925" algn="l" defTabSz="944563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Font typeface="Arial" pitchFamily="34" charset="0"/>
        <a:buChar char="»"/>
        <a:defRPr sz="1600">
          <a:solidFill>
            <a:schemeClr val="tx1"/>
          </a:solidFill>
          <a:latin typeface="+mn-lt"/>
        </a:defRPr>
      </a:lvl7pPr>
      <a:lvl8pPr marL="2224088" indent="-161925" algn="l" defTabSz="944563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Font typeface="Arial" pitchFamily="34" charset="0"/>
        <a:buChar char="»"/>
        <a:defRPr sz="1600">
          <a:solidFill>
            <a:schemeClr val="tx1"/>
          </a:solidFill>
          <a:latin typeface="+mn-lt"/>
        </a:defRPr>
      </a:lvl8pPr>
      <a:lvl9pPr marL="2681288" indent="-161925" algn="l" defTabSz="944563" rtl="0" eaLnBrk="0" fontAlgn="base" hangingPunct="0">
        <a:lnSpc>
          <a:spcPct val="90000"/>
        </a:lnSpc>
        <a:spcBef>
          <a:spcPct val="40000"/>
        </a:spcBef>
        <a:spcAft>
          <a:spcPct val="0"/>
        </a:spcAft>
        <a:buClr>
          <a:schemeClr val="tx2"/>
        </a:buClr>
        <a:buFont typeface="Arial" pitchFamily="34" charset="0"/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24.png"/><Relationship Id="rId3" Type="http://schemas.microsoft.com/office/2007/relationships/hdphoto" Target="../media/hdphoto2.wdp"/><Relationship Id="rId7" Type="http://schemas.openxmlformats.org/officeDocument/2006/relationships/image" Target="../media/image21.jpeg"/><Relationship Id="rId12" Type="http://schemas.microsoft.com/office/2007/relationships/hdphoto" Target="../media/hdphoto5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11" Type="http://schemas.openxmlformats.org/officeDocument/2006/relationships/image" Target="../media/image23.png"/><Relationship Id="rId5" Type="http://schemas.openxmlformats.org/officeDocument/2006/relationships/image" Target="../media/image19.jpeg"/><Relationship Id="rId10" Type="http://schemas.microsoft.com/office/2007/relationships/hdphoto" Target="../media/hdphoto4.wdp"/><Relationship Id="rId4" Type="http://schemas.openxmlformats.org/officeDocument/2006/relationships/image" Target="../media/image18.png"/><Relationship Id="rId9" Type="http://schemas.openxmlformats.org/officeDocument/2006/relationships/image" Target="../media/image22.png"/><Relationship Id="rId14" Type="http://schemas.microsoft.com/office/2007/relationships/hdphoto" Target="../media/hdphoto6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microsoft.com/office/2007/relationships/hdphoto" Target="../media/hdphoto7.wdp"/><Relationship Id="rId7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gif"/><Relationship Id="rId5" Type="http://schemas.microsoft.com/office/2007/relationships/hdphoto" Target="../media/hdphoto8.wdp"/><Relationship Id="rId10" Type="http://schemas.microsoft.com/office/2007/relationships/hdphoto" Target="../media/hdphoto10.wdp"/><Relationship Id="rId4" Type="http://schemas.openxmlformats.org/officeDocument/2006/relationships/image" Target="../media/image28.png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gif"/><Relationship Id="rId4" Type="http://schemas.openxmlformats.org/officeDocument/2006/relationships/image" Target="../media/image33.jpeg"/><Relationship Id="rId9" Type="http://schemas.openxmlformats.org/officeDocument/2006/relationships/image" Target="../media/image3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11" Type="http://schemas.openxmlformats.org/officeDocument/2006/relationships/image" Target="../media/image48.jpeg"/><Relationship Id="rId5" Type="http://schemas.openxmlformats.org/officeDocument/2006/relationships/image" Target="../media/image42.jpeg"/><Relationship Id="rId10" Type="http://schemas.openxmlformats.org/officeDocument/2006/relationships/image" Target="../media/image47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69.jpeg"/><Relationship Id="rId18" Type="http://schemas.microsoft.com/office/2007/relationships/hdphoto" Target="../media/hdphoto15.wdp"/><Relationship Id="rId3" Type="http://schemas.openxmlformats.org/officeDocument/2006/relationships/image" Target="../media/image61.jpeg"/><Relationship Id="rId7" Type="http://schemas.microsoft.com/office/2007/relationships/hdphoto" Target="../media/hdphoto11.wdp"/><Relationship Id="rId12" Type="http://schemas.openxmlformats.org/officeDocument/2006/relationships/image" Target="../media/image68.jpeg"/><Relationship Id="rId17" Type="http://schemas.openxmlformats.org/officeDocument/2006/relationships/image" Target="../media/image71.png"/><Relationship Id="rId2" Type="http://schemas.openxmlformats.org/officeDocument/2006/relationships/image" Target="../media/image60.jpeg"/><Relationship Id="rId16" Type="http://schemas.microsoft.com/office/2007/relationships/hdphoto" Target="../media/hdphoto14.wdp"/><Relationship Id="rId20" Type="http://schemas.microsoft.com/office/2007/relationships/hdphoto" Target="../media/hdphoto16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11" Type="http://schemas.openxmlformats.org/officeDocument/2006/relationships/image" Target="../media/image67.jpeg"/><Relationship Id="rId5" Type="http://schemas.openxmlformats.org/officeDocument/2006/relationships/image" Target="../media/image63.jpeg"/><Relationship Id="rId15" Type="http://schemas.openxmlformats.org/officeDocument/2006/relationships/image" Target="../media/image70.png"/><Relationship Id="rId10" Type="http://schemas.openxmlformats.org/officeDocument/2006/relationships/image" Target="../media/image66.jpeg"/><Relationship Id="rId19" Type="http://schemas.openxmlformats.org/officeDocument/2006/relationships/image" Target="../media/image72.png"/><Relationship Id="rId4" Type="http://schemas.openxmlformats.org/officeDocument/2006/relationships/image" Target="../media/image62.jpeg"/><Relationship Id="rId9" Type="http://schemas.microsoft.com/office/2007/relationships/hdphoto" Target="../media/hdphoto12.wdp"/><Relationship Id="rId14" Type="http://schemas.microsoft.com/office/2007/relationships/hdphoto" Target="../media/hdphoto13.wdp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jpeg"/><Relationship Id="rId5" Type="http://schemas.microsoft.com/office/2007/relationships/hdphoto" Target="../media/hdphoto18.wdp"/><Relationship Id="rId4" Type="http://schemas.openxmlformats.org/officeDocument/2006/relationships/image" Target="../media/image74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21.wdp"/><Relationship Id="rId3" Type="http://schemas.openxmlformats.org/officeDocument/2006/relationships/image" Target="../media/image76.png"/><Relationship Id="rId7" Type="http://schemas.openxmlformats.org/officeDocument/2006/relationships/image" Target="../media/image78.png"/><Relationship Id="rId2" Type="http://schemas.openxmlformats.org/officeDocument/2006/relationships/hyperlink" Target="http://www.google.com/imgres?imgurl=http://img.nauticexpo.com/images_ne/photo-g/marine-toilets-with-hand-pump-227035.jpg&amp;imgrefurl=http://www.nauticexpo.com/prod/jabsco/marine-toilet-with-hand-pump-21824-227035.html&amp;usg=__eDqn-BsIIN3kLvIyuTsw7ibvew0=&amp;h=917&amp;w=1000&amp;sz=66&amp;hl=en&amp;start=22&amp;zoom=1&amp;itbs=1&amp;tbnid=iWGcn_WilS50cM:&amp;tbnh=137&amp;tbnw=149&amp;prev=/images?q=boat+toilet&amp;start=21&amp;hl=en&amp;sa=N&amp;gbv=2&amp;ndsp=21&amp;tbs=isch:1" TargetMode="External"/><Relationship Id="rId1" Type="http://schemas.openxmlformats.org/officeDocument/2006/relationships/slideLayout" Target="../slideLayouts/slideLayout2.xml"/><Relationship Id="rId6" Type="http://schemas.microsoft.com/office/2007/relationships/hdphoto" Target="../media/hdphoto20.wdp"/><Relationship Id="rId5" Type="http://schemas.openxmlformats.org/officeDocument/2006/relationships/image" Target="../media/image77.png"/><Relationship Id="rId4" Type="http://schemas.microsoft.com/office/2007/relationships/hdphoto" Target="../media/hdphoto19.wdp"/><Relationship Id="rId9" Type="http://schemas.openxmlformats.org/officeDocument/2006/relationships/image" Target="../media/image7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2.wdp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23.wdp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24.wdp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5.wdp"/><Relationship Id="rId4" Type="http://schemas.openxmlformats.org/officeDocument/2006/relationships/image" Target="../media/image8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spatulascorkscrews.typepad.com/.a/6a00e54fc0864288330105369050e6970c-500w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833980" y="1253950"/>
            <a:ext cx="5761494" cy="1470025"/>
          </a:xfrm>
        </p:spPr>
        <p:txBody>
          <a:bodyPr/>
          <a:lstStyle/>
          <a:p>
            <a:r>
              <a:rPr lang="en-US" dirty="0" smtClean="0">
                <a:solidFill>
                  <a:srgbClr val="000099"/>
                </a:solidFill>
              </a:rPr>
              <a:t>Winterization Overview</a:t>
            </a:r>
            <a:endParaRPr lang="en-US" dirty="0">
              <a:solidFill>
                <a:srgbClr val="000099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177449" y="2460458"/>
            <a:ext cx="5325979" cy="575542"/>
          </a:xfrm>
        </p:spPr>
        <p:txBody>
          <a:bodyPr/>
          <a:lstStyle/>
          <a:p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Northern Virginia Sail and Power Squadron</a:t>
            </a:r>
          </a:p>
          <a:p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November </a:t>
            </a:r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2012</a:t>
            </a:r>
            <a:endParaRPr lang="en-US" sz="18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7" name="Picture 9" descr="logo4c cop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616" y="727075"/>
            <a:ext cx="2238375" cy="218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Group 10"/>
          <p:cNvGrpSpPr>
            <a:grpSpLocks/>
          </p:cNvGrpSpPr>
          <p:nvPr/>
        </p:nvGrpSpPr>
        <p:grpSpPr bwMode="auto">
          <a:xfrm>
            <a:off x="7719646" y="6110653"/>
            <a:ext cx="1130609" cy="430383"/>
            <a:chOff x="192" y="288"/>
            <a:chExt cx="5429" cy="3024"/>
          </a:xfrm>
        </p:grpSpPr>
        <p:grpSp>
          <p:nvGrpSpPr>
            <p:cNvPr id="11" name="Group 11"/>
            <p:cNvGrpSpPr>
              <a:grpSpLocks/>
            </p:cNvGrpSpPr>
            <p:nvPr/>
          </p:nvGrpSpPr>
          <p:grpSpPr bwMode="auto">
            <a:xfrm>
              <a:off x="529" y="701"/>
              <a:ext cx="4332" cy="2503"/>
              <a:chOff x="529" y="701"/>
              <a:chExt cx="4332" cy="2503"/>
            </a:xfrm>
          </p:grpSpPr>
          <p:sp>
            <p:nvSpPr>
              <p:cNvPr id="13" name="Freeform 12"/>
              <p:cNvSpPr>
                <a:spLocks/>
              </p:cNvSpPr>
              <p:nvPr/>
            </p:nvSpPr>
            <p:spPr bwMode="auto">
              <a:xfrm>
                <a:off x="526" y="1071"/>
                <a:ext cx="2103" cy="1684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187" y="8"/>
                  </a:cxn>
                  <a:cxn ang="0">
                    <a:pos x="270" y="0"/>
                  </a:cxn>
                  <a:cxn ang="0">
                    <a:pos x="286" y="152"/>
                  </a:cxn>
                  <a:cxn ang="0">
                    <a:pos x="402" y="138"/>
                  </a:cxn>
                  <a:cxn ang="0">
                    <a:pos x="564" y="135"/>
                  </a:cxn>
                  <a:cxn ang="0">
                    <a:pos x="618" y="300"/>
                  </a:cxn>
                  <a:cxn ang="0">
                    <a:pos x="535" y="299"/>
                  </a:cxn>
                  <a:cxn ang="0">
                    <a:pos x="499" y="297"/>
                  </a:cxn>
                  <a:cxn ang="0">
                    <a:pos x="438" y="303"/>
                  </a:cxn>
                  <a:cxn ang="0">
                    <a:pos x="337" y="321"/>
                  </a:cxn>
                  <a:cxn ang="0">
                    <a:pos x="309" y="329"/>
                  </a:cxn>
                  <a:cxn ang="0">
                    <a:pos x="280" y="333"/>
                  </a:cxn>
                  <a:cxn ang="0">
                    <a:pos x="250" y="327"/>
                  </a:cxn>
                  <a:cxn ang="0">
                    <a:pos x="217" y="332"/>
                  </a:cxn>
                  <a:cxn ang="0">
                    <a:pos x="153" y="341"/>
                  </a:cxn>
                  <a:cxn ang="0">
                    <a:pos x="66" y="360"/>
                  </a:cxn>
                  <a:cxn ang="0">
                    <a:pos x="0" y="24"/>
                  </a:cxn>
                </a:cxnLst>
                <a:rect l="0" t="0" r="r" b="b"/>
                <a:pathLst>
                  <a:path w="618" h="360">
                    <a:moveTo>
                      <a:pt x="0" y="24"/>
                    </a:moveTo>
                    <a:lnTo>
                      <a:pt x="187" y="8"/>
                    </a:lnTo>
                    <a:lnTo>
                      <a:pt x="270" y="0"/>
                    </a:lnTo>
                    <a:lnTo>
                      <a:pt x="286" y="152"/>
                    </a:lnTo>
                    <a:lnTo>
                      <a:pt x="402" y="138"/>
                    </a:lnTo>
                    <a:lnTo>
                      <a:pt x="564" y="135"/>
                    </a:lnTo>
                    <a:lnTo>
                      <a:pt x="618" y="300"/>
                    </a:lnTo>
                    <a:lnTo>
                      <a:pt x="535" y="299"/>
                    </a:lnTo>
                    <a:lnTo>
                      <a:pt x="499" y="297"/>
                    </a:lnTo>
                    <a:lnTo>
                      <a:pt x="438" y="303"/>
                    </a:lnTo>
                    <a:lnTo>
                      <a:pt x="337" y="321"/>
                    </a:lnTo>
                    <a:lnTo>
                      <a:pt x="309" y="329"/>
                    </a:lnTo>
                    <a:lnTo>
                      <a:pt x="280" y="333"/>
                    </a:lnTo>
                    <a:lnTo>
                      <a:pt x="250" y="327"/>
                    </a:lnTo>
                    <a:lnTo>
                      <a:pt x="217" y="332"/>
                    </a:lnTo>
                    <a:lnTo>
                      <a:pt x="153" y="341"/>
                    </a:lnTo>
                    <a:lnTo>
                      <a:pt x="66" y="360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4" name="Freeform 13"/>
              <p:cNvSpPr>
                <a:spLocks/>
              </p:cNvSpPr>
              <p:nvPr/>
            </p:nvSpPr>
            <p:spPr bwMode="auto">
              <a:xfrm>
                <a:off x="3933" y="1455"/>
                <a:ext cx="930" cy="889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71" y="19"/>
                  </a:cxn>
                  <a:cxn ang="0">
                    <a:pos x="125" y="46"/>
                  </a:cxn>
                  <a:cxn ang="0">
                    <a:pos x="170" y="67"/>
                  </a:cxn>
                  <a:cxn ang="0">
                    <a:pos x="218" y="103"/>
                  </a:cxn>
                  <a:cxn ang="0">
                    <a:pos x="272" y="148"/>
                  </a:cxn>
                  <a:cxn ang="0">
                    <a:pos x="185" y="172"/>
                  </a:cxn>
                  <a:cxn ang="0">
                    <a:pos x="126" y="168"/>
                  </a:cxn>
                  <a:cxn ang="0">
                    <a:pos x="77" y="168"/>
                  </a:cxn>
                  <a:cxn ang="0">
                    <a:pos x="0" y="187"/>
                  </a:cxn>
                  <a:cxn ang="0">
                    <a:pos x="36" y="0"/>
                  </a:cxn>
                </a:cxnLst>
                <a:rect l="0" t="0" r="r" b="b"/>
                <a:pathLst>
                  <a:path w="272" h="187">
                    <a:moveTo>
                      <a:pt x="36" y="0"/>
                    </a:moveTo>
                    <a:lnTo>
                      <a:pt x="71" y="19"/>
                    </a:lnTo>
                    <a:lnTo>
                      <a:pt x="125" y="46"/>
                    </a:lnTo>
                    <a:lnTo>
                      <a:pt x="170" y="67"/>
                    </a:lnTo>
                    <a:lnTo>
                      <a:pt x="218" y="103"/>
                    </a:lnTo>
                    <a:lnTo>
                      <a:pt x="272" y="148"/>
                    </a:lnTo>
                    <a:lnTo>
                      <a:pt x="185" y="172"/>
                    </a:lnTo>
                    <a:lnTo>
                      <a:pt x="126" y="168"/>
                    </a:lnTo>
                    <a:lnTo>
                      <a:pt x="77" y="168"/>
                    </a:lnTo>
                    <a:lnTo>
                      <a:pt x="0" y="187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4"/>
              <p:cNvSpPr>
                <a:spLocks/>
              </p:cNvSpPr>
              <p:nvPr/>
            </p:nvSpPr>
            <p:spPr bwMode="auto">
              <a:xfrm rot="464361" flipH="1">
                <a:off x="2719" y="726"/>
                <a:ext cx="394" cy="2427"/>
              </a:xfrm>
              <a:custGeom>
                <a:avLst/>
                <a:gdLst/>
                <a:ahLst/>
                <a:cxnLst>
                  <a:cxn ang="0">
                    <a:pos x="86" y="516"/>
                  </a:cxn>
                  <a:cxn ang="0">
                    <a:pos x="0" y="0"/>
                  </a:cxn>
                  <a:cxn ang="0">
                    <a:pos x="15" y="0"/>
                  </a:cxn>
                  <a:cxn ang="0">
                    <a:pos x="114" y="514"/>
                  </a:cxn>
                  <a:cxn ang="0">
                    <a:pos x="86" y="516"/>
                  </a:cxn>
                </a:cxnLst>
                <a:rect l="0" t="0" r="r" b="b"/>
                <a:pathLst>
                  <a:path w="114" h="516">
                    <a:moveTo>
                      <a:pt x="86" y="516"/>
                    </a:moveTo>
                    <a:lnTo>
                      <a:pt x="0" y="0"/>
                    </a:lnTo>
                    <a:lnTo>
                      <a:pt x="15" y="0"/>
                    </a:lnTo>
                    <a:lnTo>
                      <a:pt x="114" y="514"/>
                    </a:lnTo>
                    <a:lnTo>
                      <a:pt x="86" y="516"/>
                    </a:lnTo>
                    <a:close/>
                  </a:path>
                </a:pathLst>
              </a:cu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6" name="Freeform 15"/>
              <p:cNvSpPr>
                <a:spLocks/>
              </p:cNvSpPr>
              <p:nvPr/>
            </p:nvSpPr>
            <p:spPr bwMode="auto">
              <a:xfrm>
                <a:off x="2497" y="779"/>
                <a:ext cx="394" cy="2427"/>
              </a:xfrm>
              <a:custGeom>
                <a:avLst/>
                <a:gdLst/>
                <a:ahLst/>
                <a:cxnLst>
                  <a:cxn ang="0">
                    <a:pos x="86" y="516"/>
                  </a:cxn>
                  <a:cxn ang="0">
                    <a:pos x="0" y="0"/>
                  </a:cxn>
                  <a:cxn ang="0">
                    <a:pos x="15" y="0"/>
                  </a:cxn>
                  <a:cxn ang="0">
                    <a:pos x="114" y="514"/>
                  </a:cxn>
                  <a:cxn ang="0">
                    <a:pos x="86" y="516"/>
                  </a:cxn>
                </a:cxnLst>
                <a:rect l="0" t="0" r="r" b="b"/>
                <a:pathLst>
                  <a:path w="114" h="516">
                    <a:moveTo>
                      <a:pt x="86" y="516"/>
                    </a:moveTo>
                    <a:lnTo>
                      <a:pt x="0" y="0"/>
                    </a:lnTo>
                    <a:lnTo>
                      <a:pt x="15" y="0"/>
                    </a:lnTo>
                    <a:lnTo>
                      <a:pt x="114" y="514"/>
                    </a:lnTo>
                    <a:lnTo>
                      <a:pt x="86" y="516"/>
                    </a:lnTo>
                    <a:close/>
                  </a:path>
                </a:pathLst>
              </a:custGeom>
              <a:solidFill>
                <a:srgbClr val="FFCC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7" name="Oval 16"/>
              <p:cNvSpPr>
                <a:spLocks noChangeAspect="1" noChangeArrowheads="1"/>
              </p:cNvSpPr>
              <p:nvPr/>
            </p:nvSpPr>
            <p:spPr bwMode="auto">
              <a:xfrm>
                <a:off x="2497" y="726"/>
                <a:ext cx="51" cy="66"/>
              </a:xfrm>
              <a:prstGeom prst="ellipse">
                <a:avLst/>
              </a:pr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8" name="Oval 17"/>
              <p:cNvSpPr>
                <a:spLocks noChangeAspect="1" noChangeArrowheads="1"/>
              </p:cNvSpPr>
              <p:nvPr/>
            </p:nvSpPr>
            <p:spPr bwMode="auto">
              <a:xfrm>
                <a:off x="3215" y="699"/>
                <a:ext cx="81" cy="106"/>
              </a:xfrm>
              <a:prstGeom prst="ellipse">
                <a:avLst/>
              </a:pr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9" name="Freeform 18"/>
              <p:cNvSpPr>
                <a:spLocks/>
              </p:cNvSpPr>
              <p:nvPr/>
            </p:nvSpPr>
            <p:spPr bwMode="auto">
              <a:xfrm>
                <a:off x="1476" y="951"/>
                <a:ext cx="930" cy="756"/>
              </a:xfrm>
              <a:custGeom>
                <a:avLst/>
                <a:gdLst/>
                <a:ahLst/>
                <a:cxnLst>
                  <a:cxn ang="0">
                    <a:pos x="0" y="110"/>
                  </a:cxn>
                  <a:cxn ang="0">
                    <a:pos x="534" y="0"/>
                  </a:cxn>
                  <a:cxn ang="0">
                    <a:pos x="866" y="36"/>
                  </a:cxn>
                  <a:cxn ang="0">
                    <a:pos x="928" y="352"/>
                  </a:cxn>
                  <a:cxn ang="0">
                    <a:pos x="866" y="736"/>
                  </a:cxn>
                  <a:cxn ang="0">
                    <a:pos x="274" y="752"/>
                  </a:cxn>
                  <a:cxn ang="0">
                    <a:pos x="0" y="110"/>
                  </a:cxn>
                </a:cxnLst>
                <a:rect l="0" t="0" r="r" b="b"/>
                <a:pathLst>
                  <a:path w="928" h="752">
                    <a:moveTo>
                      <a:pt x="0" y="110"/>
                    </a:moveTo>
                    <a:lnTo>
                      <a:pt x="534" y="0"/>
                    </a:lnTo>
                    <a:lnTo>
                      <a:pt x="866" y="36"/>
                    </a:lnTo>
                    <a:lnTo>
                      <a:pt x="928" y="352"/>
                    </a:lnTo>
                    <a:lnTo>
                      <a:pt x="866" y="736"/>
                    </a:lnTo>
                    <a:lnTo>
                      <a:pt x="274" y="752"/>
                    </a:lnTo>
                    <a:lnTo>
                      <a:pt x="0" y="11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20" name="Freeform 19"/>
              <p:cNvSpPr>
                <a:spLocks/>
              </p:cNvSpPr>
              <p:nvPr/>
            </p:nvSpPr>
            <p:spPr bwMode="auto">
              <a:xfrm>
                <a:off x="3174" y="1216"/>
                <a:ext cx="809" cy="1008"/>
              </a:xfrm>
              <a:custGeom>
                <a:avLst/>
                <a:gdLst/>
                <a:ahLst/>
                <a:cxnLst>
                  <a:cxn ang="0">
                    <a:pos x="190" y="0"/>
                  </a:cxn>
                  <a:cxn ang="0">
                    <a:pos x="804" y="260"/>
                  </a:cxn>
                  <a:cxn ang="0">
                    <a:pos x="752" y="726"/>
                  </a:cxn>
                  <a:cxn ang="0">
                    <a:pos x="446" y="998"/>
                  </a:cxn>
                  <a:cxn ang="0">
                    <a:pos x="0" y="812"/>
                  </a:cxn>
                  <a:cxn ang="0">
                    <a:pos x="190" y="0"/>
                  </a:cxn>
                </a:cxnLst>
                <a:rect l="0" t="0" r="r" b="b"/>
                <a:pathLst>
                  <a:path w="804" h="998">
                    <a:moveTo>
                      <a:pt x="190" y="0"/>
                    </a:moveTo>
                    <a:lnTo>
                      <a:pt x="804" y="260"/>
                    </a:lnTo>
                    <a:lnTo>
                      <a:pt x="752" y="726"/>
                    </a:lnTo>
                    <a:lnTo>
                      <a:pt x="446" y="998"/>
                    </a:lnTo>
                    <a:lnTo>
                      <a:pt x="0" y="812"/>
                    </a:lnTo>
                    <a:lnTo>
                      <a:pt x="19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  <p:pic>
          <p:nvPicPr>
            <p:cNvPr id="12" name="Picture 20" descr="Nvpscolr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" y="288"/>
              <a:ext cx="5429" cy="3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151569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Winterize?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05172" y="1350677"/>
            <a:ext cx="4612785" cy="5025991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Your boat is a significant investment that needs to be protected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Prevention is </a:t>
            </a:r>
            <a:r>
              <a:rPr lang="en-US" u="sng" dirty="0" smtClean="0"/>
              <a:t>always</a:t>
            </a:r>
            <a:r>
              <a:rPr lang="en-US" dirty="0" smtClean="0"/>
              <a:t> cheaper than repair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Virginia winters are capable of below zero temperatures for more than 72 hours</a:t>
            </a:r>
            <a:endParaRPr lang="en-US" dirty="0"/>
          </a:p>
          <a:p>
            <a:pPr>
              <a:spcAft>
                <a:spcPts val="1200"/>
              </a:spcAft>
            </a:pPr>
            <a:r>
              <a:rPr lang="en-US" dirty="0" smtClean="0"/>
              <a:t>States with the most winter-caused losses</a:t>
            </a:r>
          </a:p>
          <a:p>
            <a:pPr marL="628650" lvl="1" indent="-342900">
              <a:spcAft>
                <a:spcPts val="1200"/>
              </a:spcAft>
              <a:buFont typeface="+mj-lt"/>
              <a:buAutoNum type="arabicPeriod"/>
            </a:pPr>
            <a:r>
              <a:rPr lang="en-US" dirty="0" smtClean="0"/>
              <a:t>California</a:t>
            </a:r>
            <a:r>
              <a:rPr lang="en-US" dirty="0"/>
              <a:t>, </a:t>
            </a:r>
            <a:endParaRPr lang="en-US" dirty="0" smtClean="0"/>
          </a:p>
          <a:p>
            <a:pPr marL="628650" lvl="1" indent="-342900">
              <a:spcAft>
                <a:spcPts val="1200"/>
              </a:spcAft>
              <a:buFont typeface="+mj-lt"/>
              <a:buAutoNum type="arabicPeriod"/>
            </a:pPr>
            <a:r>
              <a:rPr lang="en-US" dirty="0" smtClean="0"/>
              <a:t>Florida</a:t>
            </a:r>
            <a:r>
              <a:rPr lang="en-US" dirty="0"/>
              <a:t>, </a:t>
            </a:r>
            <a:endParaRPr lang="en-US" dirty="0" smtClean="0"/>
          </a:p>
          <a:p>
            <a:pPr marL="628650" lvl="1" indent="-342900">
              <a:spcAft>
                <a:spcPts val="1200"/>
              </a:spcAft>
              <a:buFont typeface="+mj-lt"/>
              <a:buAutoNum type="arabicPeriod"/>
            </a:pPr>
            <a:r>
              <a:rPr lang="en-US" dirty="0" smtClean="0"/>
              <a:t>Texas</a:t>
            </a:r>
            <a:r>
              <a:rPr lang="en-US" dirty="0"/>
              <a:t>, </a:t>
            </a:r>
            <a:endParaRPr lang="en-US" dirty="0" smtClean="0"/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78746" y="872290"/>
            <a:ext cx="2863675" cy="214775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382" y="3185389"/>
            <a:ext cx="2858392" cy="3087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4354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Getting Started	</a:t>
            </a:r>
            <a:endParaRPr lang="en-US" dirty="0" smtClean="0"/>
          </a:p>
        </p:txBody>
      </p:sp>
      <p:sp>
        <p:nvSpPr>
          <p:cNvPr id="215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Review your boat’s manuals</a:t>
            </a:r>
          </a:p>
          <a:p>
            <a:pPr lvl="1"/>
            <a:r>
              <a:rPr lang="en-US" dirty="0" smtClean="0"/>
              <a:t>Manufacturer’s operations manuals</a:t>
            </a:r>
          </a:p>
          <a:p>
            <a:pPr lvl="1"/>
            <a:r>
              <a:rPr lang="en-US" dirty="0" smtClean="0"/>
              <a:t>Engine/Generator manuals</a:t>
            </a:r>
          </a:p>
          <a:p>
            <a:pPr lvl="1"/>
            <a:r>
              <a:rPr lang="en-US" dirty="0" smtClean="0"/>
              <a:t>Systems manuals</a:t>
            </a:r>
          </a:p>
          <a:p>
            <a:pPr lvl="2"/>
            <a:r>
              <a:rPr lang="en-US" dirty="0" smtClean="0"/>
              <a:t>Hull care and maintenance</a:t>
            </a:r>
          </a:p>
          <a:p>
            <a:pPr lvl="2"/>
            <a:r>
              <a:rPr lang="en-US" dirty="0" smtClean="0"/>
              <a:t>Mechanical systems</a:t>
            </a:r>
          </a:p>
          <a:p>
            <a:pPr lvl="2"/>
            <a:r>
              <a:rPr lang="en-US" dirty="0" smtClean="0"/>
              <a:t>Plumbing systems</a:t>
            </a:r>
          </a:p>
          <a:p>
            <a:pPr lvl="2"/>
            <a:r>
              <a:rPr lang="en-US" dirty="0" smtClean="0"/>
              <a:t>Air-conditioning systems</a:t>
            </a:r>
          </a:p>
          <a:p>
            <a:pPr lvl="2"/>
            <a:r>
              <a:rPr lang="en-US" dirty="0" smtClean="0"/>
              <a:t>Appliances </a:t>
            </a:r>
          </a:p>
          <a:p>
            <a:pPr lvl="2"/>
            <a:r>
              <a:rPr lang="en-US" dirty="0" smtClean="0"/>
              <a:t>Electrical/Electronics</a:t>
            </a:r>
          </a:p>
        </p:txBody>
      </p:sp>
      <p:sp>
        <p:nvSpPr>
          <p:cNvPr id="409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239000" y="6575425"/>
            <a:ext cx="1905000" cy="2413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/>
            <a:fld id="{7D7D6EA1-AEA5-441C-AE2E-18BB502EBA18}" type="slidenum">
              <a:rPr lang="en-US" sz="1200">
                <a:solidFill>
                  <a:srgbClr val="CCECFF"/>
                </a:solidFill>
              </a:rPr>
              <a:pPr eaLnBrk="1" hangingPunct="1"/>
              <a:t>3</a:t>
            </a:fld>
            <a:endParaRPr lang="en-US" sz="1200" dirty="0">
              <a:solidFill>
                <a:srgbClr val="CCECFF"/>
              </a:solidFill>
            </a:endParaRPr>
          </a:p>
        </p:txBody>
      </p:sp>
      <p:pic>
        <p:nvPicPr>
          <p:cNvPr id="49156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60" t="7642" r="31044" b="8449"/>
          <a:stretch/>
        </p:blipFill>
        <p:spPr bwMode="auto">
          <a:xfrm>
            <a:off x="7436264" y="1604212"/>
            <a:ext cx="1380632" cy="178553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38100" dir="2700000" algn="ctr" rotWithShape="0">
              <a:schemeClr val="bg1">
                <a:lumMod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607" y="1319463"/>
            <a:ext cx="1362456" cy="1828800"/>
          </a:xfrm>
          <a:prstGeom prst="rect">
            <a:avLst/>
          </a:prstGeom>
        </p:spPr>
      </p:pic>
      <p:pic>
        <p:nvPicPr>
          <p:cNvPr id="49157" name="Picture 5"/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468" t="19491" r="37231" b="24362"/>
          <a:stretch/>
        </p:blipFill>
        <p:spPr bwMode="auto">
          <a:xfrm>
            <a:off x="5174331" y="1889346"/>
            <a:ext cx="1380632" cy="179432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38100" dir="2700000" algn="ctr" rotWithShape="0">
              <a:schemeClr val="bg2"/>
            </a:outerShdw>
          </a:effectLst>
          <a:extLst/>
        </p:spPr>
      </p:pic>
      <p:sp>
        <p:nvSpPr>
          <p:cNvPr id="3" name="TextBox 2"/>
          <p:cNvSpPr txBox="1"/>
          <p:nvPr/>
        </p:nvSpPr>
        <p:spPr>
          <a:xfrm>
            <a:off x="545431" y="4130841"/>
            <a:ext cx="7047955" cy="2597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68275" indent="-168275">
              <a:buClr>
                <a:srgbClr val="C00000"/>
              </a:buClr>
              <a:buFont typeface="Arial" pitchFamily="34" charset="0"/>
              <a:buChar char="•"/>
            </a:pPr>
            <a:r>
              <a:rPr lang="en-US" sz="2200" b="1" dirty="0">
                <a:latin typeface="Calibri" pitchFamily="34" charset="0"/>
                <a:cs typeface="Calibri" pitchFamily="34" charset="0"/>
              </a:rPr>
              <a:t>Collect winterization and spring commissioning checklists</a:t>
            </a:r>
          </a:p>
          <a:p>
            <a:pPr marL="569913" lvl="1" indent="-225425">
              <a:lnSpc>
                <a:spcPct val="90000"/>
              </a:lnSpc>
              <a:spcAft>
                <a:spcPts val="600"/>
              </a:spcAft>
              <a:buClr>
                <a:srgbClr val="C00000"/>
              </a:buClr>
              <a:buFont typeface="Arial" pitchFamily="34" charset="0"/>
              <a:buChar char="‒"/>
            </a:pPr>
            <a:r>
              <a:rPr lang="en-US" sz="1800" dirty="0">
                <a:latin typeface="Calibri" pitchFamily="34" charset="0"/>
                <a:cs typeface="Calibri" pitchFamily="34" charset="0"/>
              </a:rPr>
              <a:t>Manufacturers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rPr>
              <a:t>(boat, engines, systems, etc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rPr>
              <a:t>.)</a:t>
            </a:r>
          </a:p>
          <a:p>
            <a:pPr marL="569913" lvl="1" indent="-225425">
              <a:lnSpc>
                <a:spcPct val="90000"/>
              </a:lnSpc>
              <a:spcAft>
                <a:spcPts val="600"/>
              </a:spcAft>
              <a:buClr>
                <a:srgbClr val="C00000"/>
              </a:buClr>
              <a:buFont typeface="Arial" pitchFamily="34" charset="0"/>
              <a:buChar char="‒"/>
            </a:pPr>
            <a:r>
              <a:rPr lang="en-US" sz="1800" dirty="0" smtClean="0">
                <a:latin typeface="Calibri" pitchFamily="34" charset="0"/>
                <a:cs typeface="Calibri" pitchFamily="34" charset="0"/>
              </a:rPr>
              <a:t>Internet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rPr>
              <a:t>(boating articles, sample checklists, etc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cs typeface="Calibri" pitchFamily="34" charset="0"/>
              </a:rPr>
              <a:t>.)</a:t>
            </a:r>
          </a:p>
          <a:p>
            <a:pPr marL="569913" lvl="1" indent="-225425">
              <a:lnSpc>
                <a:spcPct val="90000"/>
              </a:lnSpc>
              <a:spcAft>
                <a:spcPts val="600"/>
              </a:spcAft>
              <a:buClr>
                <a:srgbClr val="C00000"/>
              </a:buClr>
              <a:buFont typeface="Arial" pitchFamily="34" charset="0"/>
              <a:buChar char="‒"/>
            </a:pPr>
            <a:r>
              <a:rPr lang="en-US" sz="1800" dirty="0" smtClean="0">
                <a:latin typeface="Calibri" pitchFamily="34" charset="0"/>
                <a:cs typeface="Calibri" pitchFamily="34" charset="0"/>
              </a:rPr>
              <a:t>Marina </a:t>
            </a:r>
            <a:r>
              <a:rPr lang="en-US" sz="1800" dirty="0">
                <a:latin typeface="Calibri" pitchFamily="34" charset="0"/>
                <a:cs typeface="Calibri" pitchFamily="34" charset="0"/>
              </a:rPr>
              <a:t>service </a:t>
            </a:r>
            <a:r>
              <a:rPr lang="en-US" sz="1800" dirty="0" smtClean="0">
                <a:latin typeface="Calibri" pitchFamily="34" charset="0"/>
                <a:cs typeface="Calibri" pitchFamily="34" charset="0"/>
              </a:rPr>
              <a:t>department</a:t>
            </a:r>
          </a:p>
          <a:p>
            <a:pPr marL="569913" lvl="1" indent="-225425">
              <a:lnSpc>
                <a:spcPct val="90000"/>
              </a:lnSpc>
              <a:spcAft>
                <a:spcPts val="600"/>
              </a:spcAft>
              <a:buClr>
                <a:srgbClr val="C00000"/>
              </a:buClr>
              <a:buFont typeface="Arial" pitchFamily="34" charset="0"/>
              <a:buChar char="‒"/>
            </a:pPr>
            <a:r>
              <a:rPr lang="en-US" sz="1800" dirty="0" smtClean="0">
                <a:latin typeface="Calibri" pitchFamily="34" charset="0"/>
                <a:cs typeface="Calibri" pitchFamily="34" charset="0"/>
              </a:rPr>
              <a:t>Power Squadron members</a:t>
            </a:r>
          </a:p>
          <a:p>
            <a:pPr marL="569913" lvl="1" indent="-225425">
              <a:lnSpc>
                <a:spcPct val="90000"/>
              </a:lnSpc>
              <a:spcAft>
                <a:spcPts val="600"/>
              </a:spcAft>
              <a:buClr>
                <a:srgbClr val="C00000"/>
              </a:buClr>
              <a:buFont typeface="Arial" pitchFamily="34" charset="0"/>
              <a:buChar char="‒"/>
            </a:pPr>
            <a:r>
              <a:rPr lang="en-US" sz="1800" dirty="0" smtClean="0">
                <a:latin typeface="Calibri" pitchFamily="34" charset="0"/>
                <a:cs typeface="Calibri" pitchFamily="34" charset="0"/>
              </a:rPr>
              <a:t>Boating friends  </a:t>
            </a:r>
            <a:endParaRPr lang="en-US" sz="1800" dirty="0">
              <a:latin typeface="Calibri" pitchFamily="34" charset="0"/>
              <a:cs typeface="Calibri" pitchFamily="34" charset="0"/>
            </a:endParaRPr>
          </a:p>
          <a:p>
            <a:endParaRPr lang="en-US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81319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50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50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50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50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504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1504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1504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1504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4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1504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403" grpId="0" build="p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867"/>
          <a:stretch/>
        </p:blipFill>
        <p:spPr bwMode="auto">
          <a:xfrm>
            <a:off x="4750688" y="1427746"/>
            <a:ext cx="2532430" cy="33528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565"/>
          <a:stretch/>
        </p:blipFill>
        <p:spPr bwMode="auto">
          <a:xfrm>
            <a:off x="5338940" y="1148068"/>
            <a:ext cx="2504956" cy="335923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82"/>
          <a:stretch/>
        </p:blipFill>
        <p:spPr bwMode="auto">
          <a:xfrm>
            <a:off x="5899718" y="922950"/>
            <a:ext cx="2533922" cy="330467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Started   </a:t>
            </a:r>
            <a:r>
              <a:rPr lang="en-US" sz="1400" b="0" dirty="0" smtClean="0"/>
              <a:t>(Continued)</a:t>
            </a:r>
            <a:r>
              <a:rPr lang="en-US" dirty="0" smtClean="0"/>
              <a:t>	</a:t>
            </a:r>
          </a:p>
        </p:txBody>
      </p:sp>
      <p:sp>
        <p:nvSpPr>
          <p:cNvPr id="2151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8968" y="1350677"/>
            <a:ext cx="3987143" cy="1609671"/>
          </a:xfrm>
        </p:spPr>
        <p:txBody>
          <a:bodyPr/>
          <a:lstStyle/>
          <a:p>
            <a:r>
              <a:rPr lang="en-US" dirty="0" smtClean="0"/>
              <a:t>Build your own checklist</a:t>
            </a:r>
          </a:p>
          <a:p>
            <a:pPr lvl="1"/>
            <a:r>
              <a:rPr lang="en-US" dirty="0" smtClean="0"/>
              <a:t>Specific to the needs of your boat</a:t>
            </a:r>
          </a:p>
          <a:p>
            <a:pPr lvl="1"/>
            <a:r>
              <a:rPr lang="en-US" dirty="0" smtClean="0"/>
              <a:t>Logical order of steps</a:t>
            </a:r>
          </a:p>
          <a:p>
            <a:pPr lvl="1"/>
            <a:r>
              <a:rPr lang="en-US" dirty="0" smtClean="0"/>
              <a:t>The more detailed the better</a:t>
            </a:r>
          </a:p>
          <a:p>
            <a:pPr lvl="1"/>
            <a:r>
              <a:rPr lang="en-US" dirty="0" smtClean="0"/>
              <a:t>Include sub-steps and/or notes</a:t>
            </a:r>
          </a:p>
        </p:txBody>
      </p:sp>
      <p:sp>
        <p:nvSpPr>
          <p:cNvPr id="5122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239000" y="6575425"/>
            <a:ext cx="1905000" cy="2413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/>
            <a:fld id="{37543B12-F222-47F0-9D2D-3A40D1076F91}" type="slidenum">
              <a:rPr lang="en-US" sz="1200">
                <a:solidFill>
                  <a:srgbClr val="CCECFF"/>
                </a:solidFill>
              </a:rPr>
              <a:pPr eaLnBrk="1" hangingPunct="1"/>
              <a:t>4</a:t>
            </a:fld>
            <a:endParaRPr lang="en-US" sz="1200" dirty="0">
              <a:solidFill>
                <a:srgbClr val="CCECFF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50521"/>
          <a:stretch/>
        </p:blipFill>
        <p:spPr bwMode="auto">
          <a:xfrm>
            <a:off x="6489461" y="713874"/>
            <a:ext cx="2510159" cy="328863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5317957" y="2703095"/>
            <a:ext cx="2831431" cy="3577389"/>
            <a:chOff x="5117431" y="2510590"/>
            <a:chExt cx="2831431" cy="3577389"/>
          </a:xfrm>
        </p:grpSpPr>
        <p:sp>
          <p:nvSpPr>
            <p:cNvPr id="2" name="Rectangle 1"/>
            <p:cNvSpPr/>
            <p:nvPr/>
          </p:nvSpPr>
          <p:spPr bwMode="auto">
            <a:xfrm>
              <a:off x="5117431" y="2510590"/>
              <a:ext cx="2831431" cy="357738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MS PGothic" pitchFamily="34" charset="-128"/>
              </a:endParaRPr>
            </a:p>
          </p:txBody>
        </p:sp>
        <p:pic>
          <p:nvPicPr>
            <p:cNvPr id="2053" name="Picture 5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1425"/>
            <a:stretch/>
          </p:blipFill>
          <p:spPr bwMode="auto">
            <a:xfrm>
              <a:off x="5269720" y="2645197"/>
              <a:ext cx="2526852" cy="3308174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" name="TextBox 3"/>
          <p:cNvSpPr txBox="1"/>
          <p:nvPr/>
        </p:nvSpPr>
        <p:spPr>
          <a:xfrm>
            <a:off x="344905" y="3272592"/>
            <a:ext cx="4299285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8275" indent="-168275">
              <a:buClr>
                <a:srgbClr val="C00000"/>
              </a:buClr>
              <a:buFont typeface="Arial" pitchFamily="34" charset="0"/>
              <a:buChar char="•"/>
            </a:pPr>
            <a:r>
              <a:rPr lang="en-US" sz="2200" b="1" dirty="0">
                <a:latin typeface="Calibri" pitchFamily="34" charset="0"/>
                <a:cs typeface="Calibri" pitchFamily="34" charset="0"/>
              </a:rPr>
              <a:t>Create a list of supplies and parts you are going to need</a:t>
            </a:r>
          </a:p>
          <a:p>
            <a:pPr marL="457200" lvl="2" indent="-168275">
              <a:buClr>
                <a:srgbClr val="C00000"/>
              </a:buClr>
              <a:buSzPct val="80000"/>
              <a:buFont typeface="Arial" pitchFamily="34" charset="0"/>
              <a:buChar char="‒"/>
            </a:pPr>
            <a:r>
              <a:rPr lang="en-US" sz="1800" dirty="0">
                <a:latin typeface="Calibri" pitchFamily="34" charset="0"/>
                <a:cs typeface="Calibri" pitchFamily="34" charset="0"/>
              </a:rPr>
              <a:t>Engine </a:t>
            </a:r>
            <a:r>
              <a:rPr lang="en-US" sz="1800" dirty="0" smtClean="0">
                <a:latin typeface="Calibri" pitchFamily="34" charset="0"/>
                <a:cs typeface="Calibri" pitchFamily="34" charset="0"/>
              </a:rPr>
              <a:t>oil / Lubricants</a:t>
            </a:r>
          </a:p>
          <a:p>
            <a:pPr marL="457200" lvl="2" indent="-168275">
              <a:buClr>
                <a:srgbClr val="C00000"/>
              </a:buClr>
              <a:buSzPct val="80000"/>
              <a:buFont typeface="Arial" pitchFamily="34" charset="0"/>
              <a:buChar char="‒"/>
            </a:pPr>
            <a:r>
              <a:rPr lang="en-US" sz="1800" dirty="0" smtClean="0">
                <a:latin typeface="Calibri" pitchFamily="34" charset="0"/>
                <a:cs typeface="Calibri" pitchFamily="34" charset="0"/>
              </a:rPr>
              <a:t>Antifreeze</a:t>
            </a:r>
          </a:p>
          <a:p>
            <a:pPr marL="457200" lvl="2" indent="-168275">
              <a:buClr>
                <a:srgbClr val="C00000"/>
              </a:buClr>
              <a:buSzPct val="80000"/>
              <a:buFont typeface="Arial" pitchFamily="34" charset="0"/>
              <a:buChar char="‒"/>
            </a:pPr>
            <a:r>
              <a:rPr lang="en-US" sz="1800" dirty="0" smtClean="0">
                <a:latin typeface="Calibri" pitchFamily="34" charset="0"/>
                <a:cs typeface="Calibri" pitchFamily="34" charset="0"/>
              </a:rPr>
              <a:t>Fogging </a:t>
            </a:r>
            <a:r>
              <a:rPr lang="en-US" sz="1800" dirty="0">
                <a:latin typeface="Calibri" pitchFamily="34" charset="0"/>
                <a:cs typeface="Calibri" pitchFamily="34" charset="0"/>
              </a:rPr>
              <a:t>oil</a:t>
            </a:r>
          </a:p>
          <a:p>
            <a:pPr marL="457200" lvl="2" indent="-168275">
              <a:buClr>
                <a:srgbClr val="C00000"/>
              </a:buClr>
              <a:buSzPct val="80000"/>
              <a:buFont typeface="Arial" pitchFamily="34" charset="0"/>
              <a:buChar char="‒"/>
            </a:pPr>
            <a:r>
              <a:rPr lang="en-US" sz="1800" dirty="0">
                <a:latin typeface="Calibri" pitchFamily="34" charset="0"/>
                <a:cs typeface="Calibri" pitchFamily="34" charset="0"/>
              </a:rPr>
              <a:t>Filters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(fuel / oil / water / water separator)</a:t>
            </a:r>
          </a:p>
          <a:p>
            <a:pPr marL="457200" lvl="2" indent="-168275">
              <a:buClr>
                <a:srgbClr val="C00000"/>
              </a:buClr>
              <a:buSzPct val="80000"/>
              <a:buFont typeface="Arial" pitchFamily="34" charset="0"/>
              <a:buChar char="‒"/>
            </a:pPr>
            <a:r>
              <a:rPr lang="en-US" sz="1800" dirty="0" smtClean="0">
                <a:latin typeface="Calibri" pitchFamily="34" charset="0"/>
                <a:cs typeface="Calibri" pitchFamily="34" charset="0"/>
              </a:rPr>
              <a:t>Impellers</a:t>
            </a:r>
          </a:p>
          <a:p>
            <a:pPr marL="457200" lvl="2" indent="-168275">
              <a:buClr>
                <a:srgbClr val="C00000"/>
              </a:buClr>
              <a:buSzPct val="80000"/>
              <a:buFont typeface="Arial" pitchFamily="34" charset="0"/>
              <a:buChar char="‒"/>
            </a:pPr>
            <a:r>
              <a:rPr lang="en-US" sz="1800" dirty="0">
                <a:latin typeface="Calibri" pitchFamily="34" charset="0"/>
                <a:cs typeface="Calibri" pitchFamily="34" charset="0"/>
              </a:rPr>
              <a:t>Z</a:t>
            </a:r>
            <a:r>
              <a:rPr lang="en-US" sz="1800" dirty="0" smtClean="0">
                <a:latin typeface="Calibri" pitchFamily="34" charset="0"/>
                <a:cs typeface="Calibri" pitchFamily="34" charset="0"/>
              </a:rPr>
              <a:t>incs </a:t>
            </a:r>
          </a:p>
          <a:p>
            <a:pPr marL="457200" lvl="2" indent="-168275">
              <a:buClr>
                <a:srgbClr val="C00000"/>
              </a:buClr>
              <a:buSzPct val="80000"/>
              <a:buFont typeface="Arial" pitchFamily="34" charset="0"/>
              <a:buChar char="‒"/>
            </a:pPr>
            <a:r>
              <a:rPr lang="en-US" sz="1800" dirty="0" smtClean="0">
                <a:latin typeface="Calibri" pitchFamily="34" charset="0"/>
                <a:cs typeface="Calibri" pitchFamily="34" charset="0"/>
              </a:rPr>
              <a:t>Fuel stabilizer / </a:t>
            </a:r>
            <a:r>
              <a:rPr lang="en-US" sz="1800" dirty="0">
                <a:latin typeface="Calibri" pitchFamily="34" charset="0"/>
                <a:cs typeface="Calibri" pitchFamily="34" charset="0"/>
              </a:rPr>
              <a:t>biocide</a:t>
            </a:r>
          </a:p>
          <a:p>
            <a:pPr marL="457200" lvl="2" indent="-168275">
              <a:buClr>
                <a:srgbClr val="C00000"/>
              </a:buClr>
              <a:buSzPct val="80000"/>
              <a:buFont typeface="Arial" pitchFamily="34" charset="0"/>
              <a:buChar char="‒"/>
            </a:pPr>
            <a:r>
              <a:rPr lang="en-US" sz="1800" dirty="0">
                <a:latin typeface="Calibri" pitchFamily="34" charset="0"/>
                <a:cs typeface="Calibri" pitchFamily="34" charset="0"/>
              </a:rPr>
              <a:t>Cleaning supplies / oil </a:t>
            </a:r>
            <a:r>
              <a:rPr lang="en-US" sz="1800" dirty="0" smtClean="0">
                <a:latin typeface="Calibri" pitchFamily="34" charset="0"/>
                <a:cs typeface="Calibri" pitchFamily="34" charset="0"/>
              </a:rPr>
              <a:t>mats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74852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1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51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51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51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51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427" grpId="0" build="p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Money Saving Tips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5173" y="1350677"/>
            <a:ext cx="8094340" cy="2751522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 smtClean="0"/>
              <a:t>Buy fuel/oil filters, water separators, motor oil and miscellaneous supplies from a local auto parts store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Buy your boat winterizing supplies early </a:t>
            </a:r>
            <a:r>
              <a:rPr lang="en-US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(antifreeze, stabilizers, zincs, etc)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Use -50° antifreeze for all water systems, but use -100° antifreeze for the enhanced corrosion protection for the engines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Carefully remove and save your old impellers as spares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Winterizing 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5173" y="1350677"/>
            <a:ext cx="8094340" cy="4964436"/>
          </a:xfrm>
        </p:spPr>
        <p:txBody>
          <a:bodyPr/>
          <a:lstStyle/>
          <a:p>
            <a:r>
              <a:rPr lang="en-US" dirty="0" smtClean="0"/>
              <a:t>Type of drive system</a:t>
            </a:r>
          </a:p>
          <a:p>
            <a:pPr lvl="1"/>
            <a:r>
              <a:rPr lang="en-US" dirty="0" smtClean="0"/>
              <a:t>Outboard</a:t>
            </a:r>
          </a:p>
          <a:p>
            <a:pPr lvl="1"/>
            <a:r>
              <a:rPr lang="en-US" dirty="0" smtClean="0"/>
              <a:t>Inboard / Outboard (I/O)</a:t>
            </a:r>
          </a:p>
          <a:p>
            <a:pPr lvl="1"/>
            <a:r>
              <a:rPr lang="en-US" dirty="0" smtClean="0"/>
              <a:t>Inboard</a:t>
            </a:r>
          </a:p>
          <a:p>
            <a:pPr lvl="1"/>
            <a:r>
              <a:rPr lang="en-US" dirty="0" smtClean="0"/>
              <a:t>Sail drive</a:t>
            </a:r>
          </a:p>
          <a:p>
            <a:pPr lvl="1"/>
            <a:r>
              <a:rPr lang="en-US" dirty="0" smtClean="0"/>
              <a:t>Jet drive</a:t>
            </a:r>
          </a:p>
          <a:p>
            <a:pPr lvl="1"/>
            <a:r>
              <a:rPr lang="en-US" dirty="0" smtClean="0"/>
              <a:t>Sail</a:t>
            </a:r>
          </a:p>
          <a:p>
            <a:r>
              <a:rPr lang="en-US" dirty="0" smtClean="0"/>
              <a:t>Storage</a:t>
            </a:r>
          </a:p>
          <a:p>
            <a:pPr lvl="1"/>
            <a:r>
              <a:rPr lang="en-US" dirty="0" smtClean="0"/>
              <a:t>On land</a:t>
            </a:r>
          </a:p>
          <a:p>
            <a:pPr lvl="1"/>
            <a:r>
              <a:rPr lang="en-US" dirty="0" smtClean="0"/>
              <a:t>On water</a:t>
            </a:r>
          </a:p>
          <a:p>
            <a:pPr lvl="1"/>
            <a:r>
              <a:rPr lang="en-US" dirty="0" smtClean="0"/>
              <a:t>On the trailer</a:t>
            </a:r>
          </a:p>
          <a:p>
            <a:r>
              <a:rPr lang="en-US" dirty="0" smtClean="0"/>
              <a:t>Other items</a:t>
            </a:r>
          </a:p>
          <a:p>
            <a:pPr lvl="1"/>
            <a:r>
              <a:rPr lang="en-US" dirty="0" smtClean="0"/>
              <a:t>Dinghy</a:t>
            </a:r>
          </a:p>
          <a:p>
            <a:pPr lvl="1"/>
            <a:r>
              <a:rPr lang="en-US" dirty="0" smtClean="0"/>
              <a:t>Trailer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28" b="18629"/>
          <a:stretch/>
        </p:blipFill>
        <p:spPr>
          <a:xfrm>
            <a:off x="3384885" y="2547220"/>
            <a:ext cx="2900603" cy="16477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705" y="4087872"/>
            <a:ext cx="3255625" cy="21682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505" y="973975"/>
            <a:ext cx="2286000" cy="3183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7035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076" y="1652123"/>
            <a:ext cx="3173314" cy="39623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Outboard Motor Winterization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5174" y="1350677"/>
            <a:ext cx="4403157" cy="2509405"/>
          </a:xfrm>
        </p:spPr>
        <p:txBody>
          <a:bodyPr/>
          <a:lstStyle/>
          <a:p>
            <a:pPr>
              <a:spcBef>
                <a:spcPts val="400"/>
              </a:spcBef>
              <a:spcAft>
                <a:spcPts val="0"/>
              </a:spcAft>
            </a:pPr>
            <a:r>
              <a:rPr lang="en-US" dirty="0" smtClean="0"/>
              <a:t>Conduct </a:t>
            </a:r>
            <a:r>
              <a:rPr lang="en-US" dirty="0"/>
              <a:t>100-hour engine </a:t>
            </a:r>
            <a:r>
              <a:rPr lang="en-US" dirty="0" smtClean="0"/>
              <a:t>inspection</a:t>
            </a:r>
          </a:p>
          <a:p>
            <a:pPr lvl="1">
              <a:spcBef>
                <a:spcPts val="400"/>
              </a:spcBef>
              <a:spcAft>
                <a:spcPts val="0"/>
              </a:spcAft>
            </a:pPr>
            <a:r>
              <a:rPr lang="en-US" dirty="0"/>
              <a:t>Rust and corrosion</a:t>
            </a:r>
          </a:p>
          <a:p>
            <a:pPr lvl="1">
              <a:spcBef>
                <a:spcPts val="400"/>
              </a:spcBef>
            </a:pPr>
            <a:r>
              <a:rPr lang="en-US" dirty="0" smtClean="0"/>
              <a:t>Wire chafing</a:t>
            </a:r>
          </a:p>
          <a:p>
            <a:pPr>
              <a:spcBef>
                <a:spcPts val="400"/>
              </a:spcBef>
            </a:pPr>
            <a:r>
              <a:rPr lang="en-US" dirty="0" smtClean="0"/>
              <a:t>Change fuel filter – Flush fuel lines and carburetor</a:t>
            </a:r>
          </a:p>
          <a:p>
            <a:pPr>
              <a:spcBef>
                <a:spcPts val="400"/>
              </a:spcBef>
            </a:pPr>
            <a:r>
              <a:rPr lang="en-US" dirty="0" smtClean="0"/>
              <a:t>Change oil and filter </a:t>
            </a:r>
            <a:r>
              <a:rPr lang="en-US" sz="14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(4-stroke engines)</a:t>
            </a:r>
          </a:p>
          <a:p>
            <a:pPr>
              <a:spcBef>
                <a:spcPts val="400"/>
              </a:spcBef>
            </a:pPr>
            <a:r>
              <a:rPr lang="en-US" dirty="0" smtClean="0"/>
              <a:t>Change air filter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r>
              <a:rPr lang="en-US" sz="14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(if </a:t>
            </a:r>
            <a:r>
              <a:rPr lang="en-US" sz="14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equipped)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44" t="28108" r="29324" b="17117"/>
          <a:stretch/>
        </p:blipFill>
        <p:spPr bwMode="auto">
          <a:xfrm>
            <a:off x="6044647" y="1169776"/>
            <a:ext cx="2877743" cy="2134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7" t="564"/>
          <a:stretch/>
        </p:blipFill>
        <p:spPr>
          <a:xfrm>
            <a:off x="6074917" y="3480071"/>
            <a:ext cx="2847473" cy="26303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9570" y="1897833"/>
            <a:ext cx="3812820" cy="286308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199" y="1928357"/>
            <a:ext cx="3767191" cy="2825393"/>
          </a:xfrm>
          <a:prstGeom prst="rect">
            <a:avLst/>
          </a:prstGeom>
        </p:spPr>
      </p:pic>
      <p:pic>
        <p:nvPicPr>
          <p:cNvPr id="1028" name="Picture 4" descr="http://www.jpwmarine.com.au/sites/jpwmarinecomau/assets/public/image/products/Thumbnails/107532-JPW3225%20Anode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3659" y="1598329"/>
            <a:ext cx="1715012" cy="1588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jpwmarine.com.au/sites/jpwmarinecomau/assets/public/image/products/Thumbnails/107531-JPW3223%20Anode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4071" y="3752494"/>
            <a:ext cx="834189" cy="859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0000" b="79000" l="4667" r="98667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658" b="13495"/>
          <a:stretch/>
        </p:blipFill>
        <p:spPr>
          <a:xfrm>
            <a:off x="6656643" y="5178180"/>
            <a:ext cx="1569044" cy="76200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1619" y="3893723"/>
            <a:ext cx="251735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6213" indent="-176213">
              <a:buClr>
                <a:srgbClr val="FF0000"/>
              </a:buClr>
              <a:buSzPct val="125000"/>
              <a:buFont typeface="Arial" pitchFamily="34" charset="0"/>
              <a:buChar char="•"/>
            </a:pPr>
            <a:r>
              <a:rPr lang="en-US" sz="2200" b="1" dirty="0">
                <a:latin typeface="Calibri" pitchFamily="34" charset="0"/>
                <a:cs typeface="Calibri" pitchFamily="34" charset="0"/>
              </a:rPr>
              <a:t>Flush engine </a:t>
            </a: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block</a:t>
            </a:r>
            <a:endParaRPr lang="en-US" sz="2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1619" y="4957201"/>
            <a:ext cx="270368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6213" indent="-176213">
              <a:buClr>
                <a:srgbClr val="FF0000"/>
              </a:buClr>
              <a:buSzPct val="125000"/>
              <a:buFont typeface="Arial" pitchFamily="34" charset="0"/>
              <a:buChar char="•"/>
            </a:pP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Lubricate lower unit</a:t>
            </a:r>
            <a:endParaRPr lang="en-US" sz="2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1619" y="5420661"/>
            <a:ext cx="407271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6213" indent="-176213">
              <a:buClr>
                <a:srgbClr val="FF0000"/>
              </a:buClr>
              <a:buSzPct val="125000"/>
              <a:buFont typeface="Arial" pitchFamily="34" charset="0"/>
              <a:buChar char="•"/>
            </a:pP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Change engine / drive unit zincs</a:t>
            </a:r>
            <a:endParaRPr lang="en-US" sz="22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1619" y="4296073"/>
            <a:ext cx="45220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6213" indent="-176213">
              <a:buClr>
                <a:srgbClr val="FF0000"/>
              </a:buClr>
              <a:buSzPct val="125000"/>
              <a:buFont typeface="Arial" pitchFamily="34" charset="0"/>
              <a:buChar char="•"/>
            </a:pPr>
            <a:r>
              <a:rPr lang="en-US" sz="2200" b="1" dirty="0" smtClean="0">
                <a:latin typeface="Calibri" pitchFamily="34" charset="0"/>
                <a:cs typeface="Calibri" pitchFamily="34" charset="0"/>
              </a:rPr>
              <a:t>Fog engine and mechanical linkages</a:t>
            </a:r>
          </a:p>
          <a:p>
            <a:pPr>
              <a:buClr>
                <a:srgbClr val="FF0000"/>
              </a:buClr>
              <a:buSzPct val="125000"/>
            </a:pP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    (throttle linkage, shift cables)</a:t>
            </a:r>
            <a:endParaRPr lang="en-US" sz="1400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2498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14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Outboard Engine Winterizing	</a:t>
            </a:r>
          </a:p>
        </p:txBody>
      </p:sp>
      <p:sp>
        <p:nvSpPr>
          <p:cNvPr id="2152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5173" y="1350677"/>
            <a:ext cx="5086027" cy="4742837"/>
          </a:xfrm>
        </p:spPr>
        <p:txBody>
          <a:bodyPr/>
          <a:lstStyle/>
          <a:p>
            <a:pPr eaLnBrk="1" hangingPunct="1"/>
            <a:r>
              <a:rPr lang="en-US" dirty="0" smtClean="0"/>
              <a:t>Inspect U-joint bellows and bellow hose clamps for wear or weathering</a:t>
            </a:r>
          </a:p>
          <a:p>
            <a:pPr eaLnBrk="1" hangingPunct="1"/>
            <a:r>
              <a:rPr lang="en-US" dirty="0" smtClean="0"/>
              <a:t>Place drive in the DOWN position</a:t>
            </a:r>
          </a:p>
          <a:p>
            <a:pPr eaLnBrk="1" hangingPunct="1"/>
            <a:r>
              <a:rPr lang="en-US" dirty="0" smtClean="0"/>
              <a:t>Clear water drain holes in drive unit </a:t>
            </a:r>
          </a:p>
          <a:p>
            <a:pPr lvl="1" eaLnBrk="1" hangingPunct="1"/>
            <a:r>
              <a:rPr lang="en-US" dirty="0" smtClean="0"/>
              <a:t>Pitot tube</a:t>
            </a:r>
          </a:p>
          <a:p>
            <a:pPr lvl="1" eaLnBrk="1" hangingPunct="1"/>
            <a:r>
              <a:rPr lang="en-US" dirty="0" smtClean="0"/>
              <a:t>Trim cavity vent and cavity drain</a:t>
            </a:r>
          </a:p>
          <a:p>
            <a:pPr lvl="1" eaLnBrk="1" hangingPunct="1"/>
            <a:r>
              <a:rPr lang="en-US" dirty="0" smtClean="0"/>
              <a:t>Gear housing water drain and cavity vent, and drain holes</a:t>
            </a:r>
          </a:p>
          <a:p>
            <a:pPr eaLnBrk="1" hangingPunct="1">
              <a:spcAft>
                <a:spcPts val="0"/>
              </a:spcAft>
            </a:pPr>
            <a:r>
              <a:rPr lang="en-US" dirty="0" smtClean="0"/>
              <a:t>Clean drive surfaces and repaint bare metal</a:t>
            </a:r>
          </a:p>
          <a:p>
            <a:pPr eaLnBrk="1" hangingPunct="1"/>
            <a:r>
              <a:rPr lang="en-US" dirty="0" smtClean="0"/>
              <a:t>Coat drive with a corrosion inhibitor</a:t>
            </a:r>
          </a:p>
          <a:p>
            <a:pPr eaLnBrk="1" hangingPunct="1"/>
            <a:r>
              <a:rPr lang="en-US" dirty="0" smtClean="0"/>
              <a:t>Inspect prop</a:t>
            </a:r>
          </a:p>
        </p:txBody>
      </p:sp>
      <p:pic>
        <p:nvPicPr>
          <p:cNvPr id="6" name="Picture 4" descr="Yamaha 225 OB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-1" r="-28" b="-564"/>
          <a:stretch/>
        </p:blipFill>
        <p:spPr bwMode="auto">
          <a:xfrm>
            <a:off x="6442069" y="1227223"/>
            <a:ext cx="2314247" cy="3434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422" y="3169720"/>
            <a:ext cx="3261894" cy="258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8537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5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52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152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152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152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152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1524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1524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245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3495" y="1740024"/>
            <a:ext cx="2997889" cy="2048433"/>
          </a:xfrm>
          <a:prstGeom prst="rect">
            <a:avLst/>
          </a:prstGeom>
        </p:spPr>
      </p:pic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Engine Winterization	</a:t>
            </a:r>
          </a:p>
        </p:txBody>
      </p:sp>
      <p:sp>
        <p:nvSpPr>
          <p:cNvPr id="213709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705173" y="1350677"/>
            <a:ext cx="8094340" cy="5067541"/>
          </a:xfrm>
        </p:spPr>
        <p:txBody>
          <a:bodyPr/>
          <a:lstStyle/>
          <a:p>
            <a:pPr>
              <a:spcAft>
                <a:spcPts val="300"/>
              </a:spcAft>
            </a:pPr>
            <a:r>
              <a:rPr lang="en-US" dirty="0" smtClean="0"/>
              <a:t>Conduct 100-hour engine inspection</a:t>
            </a:r>
            <a:r>
              <a:rPr lang="en-US" sz="16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(per manufacturer’s spec)</a:t>
            </a:r>
            <a:endParaRPr lang="en-US" b="0" dirty="0" smtClean="0"/>
          </a:p>
          <a:p>
            <a:pPr lvl="1">
              <a:spcAft>
                <a:spcPts val="300"/>
              </a:spcAft>
            </a:pPr>
            <a:r>
              <a:rPr lang="en-US" dirty="0" smtClean="0"/>
              <a:t>Rust and corrosion</a:t>
            </a:r>
          </a:p>
          <a:p>
            <a:pPr lvl="1">
              <a:spcAft>
                <a:spcPts val="300"/>
              </a:spcAft>
            </a:pPr>
            <a:r>
              <a:rPr lang="en-US" dirty="0" smtClean="0"/>
              <a:t>Worn belts/hoses</a:t>
            </a:r>
          </a:p>
          <a:p>
            <a:pPr lvl="1">
              <a:spcAft>
                <a:spcPts val="300"/>
              </a:spcAft>
            </a:pPr>
            <a:r>
              <a:rPr lang="en-US" dirty="0" smtClean="0"/>
              <a:t>Exhaust muffler and tubes</a:t>
            </a:r>
          </a:p>
          <a:p>
            <a:pPr lvl="1">
              <a:spcAft>
                <a:spcPts val="300"/>
              </a:spcAft>
            </a:pPr>
            <a:r>
              <a:rPr lang="en-US" dirty="0" smtClean="0"/>
              <a:t>Wire chafing</a:t>
            </a:r>
          </a:p>
          <a:p>
            <a:pPr lvl="1"/>
            <a:r>
              <a:rPr lang="en-US" dirty="0" smtClean="0"/>
              <a:t>Fuel system 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(Schrader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valve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in-line screens/filters)</a:t>
            </a:r>
            <a:endParaRPr lang="en-US" dirty="0" smtClean="0"/>
          </a:p>
          <a:p>
            <a:r>
              <a:rPr lang="en-US" dirty="0" smtClean="0"/>
              <a:t>Engine servicing</a:t>
            </a:r>
          </a:p>
          <a:p>
            <a:pPr lvl="1">
              <a:spcAft>
                <a:spcPts val="300"/>
              </a:spcAft>
            </a:pPr>
            <a:r>
              <a:rPr lang="en-US" dirty="0" smtClean="0"/>
              <a:t>Oil and filter change</a:t>
            </a:r>
          </a:p>
          <a:p>
            <a:pPr lvl="1">
              <a:spcAft>
                <a:spcPts val="300"/>
              </a:spcAft>
            </a:pPr>
            <a:r>
              <a:rPr lang="en-US" dirty="0" smtClean="0"/>
              <a:t>Inspect/clean spark arrestor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(if equipped)</a:t>
            </a:r>
            <a:endParaRPr lang="en-US" dirty="0"/>
          </a:p>
          <a:p>
            <a:pPr lvl="1">
              <a:spcAft>
                <a:spcPts val="300"/>
              </a:spcAft>
            </a:pPr>
            <a:r>
              <a:rPr lang="en-US" dirty="0"/>
              <a:t>Fog </a:t>
            </a:r>
            <a:r>
              <a:rPr lang="en-US" dirty="0" smtClean="0"/>
              <a:t>engine and mechanical linkage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(throttle, shift cables)</a:t>
            </a:r>
            <a:endParaRPr lang="en-US" dirty="0"/>
          </a:p>
          <a:p>
            <a:pPr lvl="1">
              <a:spcAft>
                <a:spcPts val="300"/>
              </a:spcAft>
            </a:pPr>
            <a:r>
              <a:rPr lang="en-US" dirty="0"/>
              <a:t>Antifreeze heat exchanger </a:t>
            </a:r>
            <a:r>
              <a:rPr lang="en-US" dirty="0" smtClean="0"/>
              <a:t>or </a:t>
            </a:r>
            <a:r>
              <a:rPr lang="en-US" dirty="0"/>
              <a:t>engine block</a:t>
            </a:r>
          </a:p>
          <a:p>
            <a:pPr lvl="1">
              <a:spcAft>
                <a:spcPts val="300"/>
              </a:spcAft>
            </a:pPr>
            <a:r>
              <a:rPr lang="en-US" dirty="0" smtClean="0"/>
              <a:t>C</a:t>
            </a:r>
            <a:r>
              <a:rPr lang="en-US" dirty="0"/>
              <a:t>hange engine zincs</a:t>
            </a:r>
          </a:p>
          <a:p>
            <a:pPr lvl="1">
              <a:spcAft>
                <a:spcPts val="300"/>
              </a:spcAft>
            </a:pPr>
            <a:r>
              <a:rPr lang="en-US" dirty="0" smtClean="0"/>
              <a:t>Seacocks </a:t>
            </a:r>
            <a:r>
              <a:rPr lang="en-US" dirty="0"/>
              <a:t>/ Sea strainers </a:t>
            </a:r>
          </a:p>
          <a:p>
            <a:pPr lvl="1"/>
            <a:r>
              <a:rPr lang="en-US" dirty="0"/>
              <a:t>Biannual maintenance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(as directed by manufacturer)</a:t>
            </a:r>
          </a:p>
          <a:p>
            <a:pPr lvl="2"/>
            <a:r>
              <a:rPr lang="en-US" dirty="0"/>
              <a:t>Change raw water impeller</a:t>
            </a:r>
          </a:p>
          <a:p>
            <a:pPr lvl="2"/>
            <a:r>
              <a:rPr lang="en-US" dirty="0"/>
              <a:t>Change transmission fluid</a:t>
            </a:r>
          </a:p>
          <a:p>
            <a:pPr lvl="2"/>
            <a:r>
              <a:rPr lang="en-US" dirty="0"/>
              <a:t>Change engine </a:t>
            </a:r>
            <a:r>
              <a:rPr lang="en-US" dirty="0" smtClean="0"/>
              <a:t>antifreeze</a:t>
            </a:r>
            <a:endParaRPr lang="en-US" dirty="0"/>
          </a:p>
        </p:txBody>
      </p:sp>
      <p:sp>
        <p:nvSpPr>
          <p:cNvPr id="6146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239000" y="6575425"/>
            <a:ext cx="1905000" cy="2413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/>
            <a:fld id="{7FCFE897-7688-4B3A-A964-6E64B90D930E}" type="slidenum">
              <a:rPr lang="en-US" sz="1200">
                <a:solidFill>
                  <a:srgbClr val="CCECFF"/>
                </a:solidFill>
              </a:rPr>
              <a:pPr eaLnBrk="1" hangingPunct="1"/>
              <a:t>9</a:t>
            </a:fld>
            <a:endParaRPr lang="en-US" sz="1200" dirty="0">
              <a:solidFill>
                <a:srgbClr val="CCEC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586" y="1711991"/>
            <a:ext cx="2749123" cy="235324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944" y="4283241"/>
            <a:ext cx="2604076" cy="2157663"/>
          </a:xfrm>
          <a:prstGeom prst="rect">
            <a:avLst/>
          </a:prstGeom>
        </p:spPr>
      </p:pic>
      <p:pic>
        <p:nvPicPr>
          <p:cNvPr id="3074" name="Picture 2" descr="http://www.iroel.org/wp-content/Ebook/desember/2008/12/volvo-penta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3112" y="2793452"/>
            <a:ext cx="3333545" cy="244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Content Placeholder 3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270" b="98413" l="545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97" b="2667"/>
          <a:stretch/>
        </p:blipFill>
        <p:spPr>
          <a:xfrm>
            <a:off x="6529137" y="3757118"/>
            <a:ext cx="2366207" cy="256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202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70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370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70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370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70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370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70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370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70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370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70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370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70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370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70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13709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70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13709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709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13709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709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13709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709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13709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709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13709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709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13709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709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13709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709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13709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709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13709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3709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Oil / Filter Change</a:t>
            </a:r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idx="1"/>
          </p:nvPr>
        </p:nvSpPr>
        <p:spPr>
          <a:xfrm>
            <a:off x="584858" y="1350677"/>
            <a:ext cx="4332047" cy="196977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 smtClean="0"/>
              <a:t>Old oil has contaminates that will act on engine components during the winter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Check oil lines to the U-Cooler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Tip:  a plastic bottle can be used to keep oil from spilling into the bilge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7506027" y="6296767"/>
            <a:ext cx="1574364" cy="505827"/>
            <a:chOff x="4776799" y="4460552"/>
            <a:chExt cx="1719711" cy="505827"/>
          </a:xfrm>
        </p:grpSpPr>
        <p:sp>
          <p:nvSpPr>
            <p:cNvPr id="5" name="Text Box 7"/>
            <p:cNvSpPr txBox="1">
              <a:spLocks noChangeArrowheads="1"/>
            </p:cNvSpPr>
            <p:nvPr/>
          </p:nvSpPr>
          <p:spPr bwMode="auto">
            <a:xfrm>
              <a:off x="4776799" y="4797102"/>
              <a:ext cx="1719711" cy="169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500" b="1" dirty="0" smtClean="0">
                  <a:solidFill>
                    <a:srgbClr val="000099"/>
                  </a:solidFill>
                </a:rPr>
                <a:t>Northern</a:t>
              </a:r>
              <a:r>
                <a:rPr lang="en-US" sz="500" b="1" baseline="0" dirty="0" smtClean="0">
                  <a:solidFill>
                    <a:srgbClr val="000099"/>
                  </a:solidFill>
                </a:rPr>
                <a:t> Virginia Sail &amp; Power Squadron </a:t>
              </a:r>
              <a:r>
                <a:rPr lang="en-US" sz="500" b="1" dirty="0" smtClean="0">
                  <a:solidFill>
                    <a:srgbClr val="000099"/>
                  </a:solidFill>
                </a:rPr>
                <a:t>®</a:t>
              </a:r>
              <a:endParaRPr lang="en-US" sz="500" b="1" dirty="0">
                <a:solidFill>
                  <a:srgbClr val="000099"/>
                </a:solidFill>
              </a:endParaRPr>
            </a:p>
          </p:txBody>
        </p:sp>
        <p:grpSp>
          <p:nvGrpSpPr>
            <p:cNvPr id="6" name="Group 10"/>
            <p:cNvGrpSpPr>
              <a:grpSpLocks/>
            </p:cNvGrpSpPr>
            <p:nvPr/>
          </p:nvGrpSpPr>
          <p:grpSpPr bwMode="auto">
            <a:xfrm>
              <a:off x="5209571" y="4460552"/>
              <a:ext cx="852487" cy="361950"/>
              <a:chOff x="192" y="288"/>
              <a:chExt cx="5429" cy="3024"/>
            </a:xfrm>
          </p:grpSpPr>
          <p:grpSp>
            <p:nvGrpSpPr>
              <p:cNvPr id="7" name="Group 11"/>
              <p:cNvGrpSpPr>
                <a:grpSpLocks/>
              </p:cNvGrpSpPr>
              <p:nvPr/>
            </p:nvGrpSpPr>
            <p:grpSpPr bwMode="auto">
              <a:xfrm>
                <a:off x="529" y="701"/>
                <a:ext cx="4332" cy="2503"/>
                <a:chOff x="529" y="701"/>
                <a:chExt cx="4332" cy="2503"/>
              </a:xfrm>
            </p:grpSpPr>
            <p:sp>
              <p:nvSpPr>
                <p:cNvPr id="9" name="Freeform 12"/>
                <p:cNvSpPr>
                  <a:spLocks/>
                </p:cNvSpPr>
                <p:nvPr/>
              </p:nvSpPr>
              <p:spPr bwMode="auto">
                <a:xfrm>
                  <a:off x="526" y="1071"/>
                  <a:ext cx="2103" cy="1684"/>
                </a:xfrm>
                <a:custGeom>
                  <a:avLst/>
                  <a:gdLst/>
                  <a:ahLst/>
                  <a:cxnLst>
                    <a:cxn ang="0">
                      <a:pos x="0" y="24"/>
                    </a:cxn>
                    <a:cxn ang="0">
                      <a:pos x="187" y="8"/>
                    </a:cxn>
                    <a:cxn ang="0">
                      <a:pos x="270" y="0"/>
                    </a:cxn>
                    <a:cxn ang="0">
                      <a:pos x="286" y="152"/>
                    </a:cxn>
                    <a:cxn ang="0">
                      <a:pos x="402" y="138"/>
                    </a:cxn>
                    <a:cxn ang="0">
                      <a:pos x="564" y="135"/>
                    </a:cxn>
                    <a:cxn ang="0">
                      <a:pos x="618" y="300"/>
                    </a:cxn>
                    <a:cxn ang="0">
                      <a:pos x="535" y="299"/>
                    </a:cxn>
                    <a:cxn ang="0">
                      <a:pos x="499" y="297"/>
                    </a:cxn>
                    <a:cxn ang="0">
                      <a:pos x="438" y="303"/>
                    </a:cxn>
                    <a:cxn ang="0">
                      <a:pos x="337" y="321"/>
                    </a:cxn>
                    <a:cxn ang="0">
                      <a:pos x="309" y="329"/>
                    </a:cxn>
                    <a:cxn ang="0">
                      <a:pos x="280" y="333"/>
                    </a:cxn>
                    <a:cxn ang="0">
                      <a:pos x="250" y="327"/>
                    </a:cxn>
                    <a:cxn ang="0">
                      <a:pos x="217" y="332"/>
                    </a:cxn>
                    <a:cxn ang="0">
                      <a:pos x="153" y="341"/>
                    </a:cxn>
                    <a:cxn ang="0">
                      <a:pos x="66" y="360"/>
                    </a:cxn>
                    <a:cxn ang="0">
                      <a:pos x="0" y="24"/>
                    </a:cxn>
                  </a:cxnLst>
                  <a:rect l="0" t="0" r="r" b="b"/>
                  <a:pathLst>
                    <a:path w="618" h="360">
                      <a:moveTo>
                        <a:pt x="0" y="24"/>
                      </a:moveTo>
                      <a:lnTo>
                        <a:pt x="187" y="8"/>
                      </a:lnTo>
                      <a:lnTo>
                        <a:pt x="270" y="0"/>
                      </a:lnTo>
                      <a:lnTo>
                        <a:pt x="286" y="152"/>
                      </a:lnTo>
                      <a:lnTo>
                        <a:pt x="402" y="138"/>
                      </a:lnTo>
                      <a:lnTo>
                        <a:pt x="564" y="135"/>
                      </a:lnTo>
                      <a:lnTo>
                        <a:pt x="618" y="300"/>
                      </a:lnTo>
                      <a:lnTo>
                        <a:pt x="535" y="299"/>
                      </a:lnTo>
                      <a:lnTo>
                        <a:pt x="499" y="297"/>
                      </a:lnTo>
                      <a:lnTo>
                        <a:pt x="438" y="303"/>
                      </a:lnTo>
                      <a:lnTo>
                        <a:pt x="337" y="321"/>
                      </a:lnTo>
                      <a:lnTo>
                        <a:pt x="309" y="329"/>
                      </a:lnTo>
                      <a:lnTo>
                        <a:pt x="280" y="333"/>
                      </a:lnTo>
                      <a:lnTo>
                        <a:pt x="250" y="327"/>
                      </a:lnTo>
                      <a:lnTo>
                        <a:pt x="217" y="332"/>
                      </a:lnTo>
                      <a:lnTo>
                        <a:pt x="153" y="341"/>
                      </a:lnTo>
                      <a:lnTo>
                        <a:pt x="66" y="360"/>
                      </a:lnTo>
                      <a:lnTo>
                        <a:pt x="0" y="2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 dirty="0"/>
                </a:p>
              </p:txBody>
            </p:sp>
            <p:sp>
              <p:nvSpPr>
                <p:cNvPr id="10" name="Freeform 13"/>
                <p:cNvSpPr>
                  <a:spLocks/>
                </p:cNvSpPr>
                <p:nvPr/>
              </p:nvSpPr>
              <p:spPr bwMode="auto">
                <a:xfrm>
                  <a:off x="3933" y="1455"/>
                  <a:ext cx="930" cy="889"/>
                </a:xfrm>
                <a:custGeom>
                  <a:avLst/>
                  <a:gdLst/>
                  <a:ahLst/>
                  <a:cxnLst>
                    <a:cxn ang="0">
                      <a:pos x="36" y="0"/>
                    </a:cxn>
                    <a:cxn ang="0">
                      <a:pos x="71" y="19"/>
                    </a:cxn>
                    <a:cxn ang="0">
                      <a:pos x="125" y="46"/>
                    </a:cxn>
                    <a:cxn ang="0">
                      <a:pos x="170" y="67"/>
                    </a:cxn>
                    <a:cxn ang="0">
                      <a:pos x="218" y="103"/>
                    </a:cxn>
                    <a:cxn ang="0">
                      <a:pos x="272" y="148"/>
                    </a:cxn>
                    <a:cxn ang="0">
                      <a:pos x="185" y="172"/>
                    </a:cxn>
                    <a:cxn ang="0">
                      <a:pos x="126" y="168"/>
                    </a:cxn>
                    <a:cxn ang="0">
                      <a:pos x="77" y="168"/>
                    </a:cxn>
                    <a:cxn ang="0">
                      <a:pos x="0" y="187"/>
                    </a:cxn>
                    <a:cxn ang="0">
                      <a:pos x="36" y="0"/>
                    </a:cxn>
                  </a:cxnLst>
                  <a:rect l="0" t="0" r="r" b="b"/>
                  <a:pathLst>
                    <a:path w="272" h="187">
                      <a:moveTo>
                        <a:pt x="36" y="0"/>
                      </a:moveTo>
                      <a:lnTo>
                        <a:pt x="71" y="19"/>
                      </a:lnTo>
                      <a:lnTo>
                        <a:pt x="125" y="46"/>
                      </a:lnTo>
                      <a:lnTo>
                        <a:pt x="170" y="67"/>
                      </a:lnTo>
                      <a:lnTo>
                        <a:pt x="218" y="103"/>
                      </a:lnTo>
                      <a:lnTo>
                        <a:pt x="272" y="148"/>
                      </a:lnTo>
                      <a:lnTo>
                        <a:pt x="185" y="172"/>
                      </a:lnTo>
                      <a:lnTo>
                        <a:pt x="126" y="168"/>
                      </a:lnTo>
                      <a:lnTo>
                        <a:pt x="77" y="168"/>
                      </a:lnTo>
                      <a:lnTo>
                        <a:pt x="0" y="187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 dirty="0"/>
                </a:p>
              </p:txBody>
            </p:sp>
            <p:sp>
              <p:nvSpPr>
                <p:cNvPr id="11" name="Freeform 14"/>
                <p:cNvSpPr>
                  <a:spLocks/>
                </p:cNvSpPr>
                <p:nvPr/>
              </p:nvSpPr>
              <p:spPr bwMode="auto">
                <a:xfrm rot="464361" flipH="1">
                  <a:off x="2719" y="726"/>
                  <a:ext cx="394" cy="2427"/>
                </a:xfrm>
                <a:custGeom>
                  <a:avLst/>
                  <a:gdLst/>
                  <a:ahLst/>
                  <a:cxnLst>
                    <a:cxn ang="0">
                      <a:pos x="86" y="516"/>
                    </a:cxn>
                    <a:cxn ang="0">
                      <a:pos x="0" y="0"/>
                    </a:cxn>
                    <a:cxn ang="0">
                      <a:pos x="15" y="0"/>
                    </a:cxn>
                    <a:cxn ang="0">
                      <a:pos x="114" y="514"/>
                    </a:cxn>
                    <a:cxn ang="0">
                      <a:pos x="86" y="516"/>
                    </a:cxn>
                  </a:cxnLst>
                  <a:rect l="0" t="0" r="r" b="b"/>
                  <a:pathLst>
                    <a:path w="114" h="516">
                      <a:moveTo>
                        <a:pt x="86" y="516"/>
                      </a:moveTo>
                      <a:lnTo>
                        <a:pt x="0" y="0"/>
                      </a:lnTo>
                      <a:lnTo>
                        <a:pt x="15" y="0"/>
                      </a:lnTo>
                      <a:lnTo>
                        <a:pt x="114" y="514"/>
                      </a:lnTo>
                      <a:lnTo>
                        <a:pt x="86" y="516"/>
                      </a:lnTo>
                      <a:close/>
                    </a:path>
                  </a:pathLst>
                </a:custGeom>
                <a:solidFill>
                  <a:srgbClr val="FFCC00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 dirty="0"/>
                </a:p>
              </p:txBody>
            </p:sp>
            <p:sp>
              <p:nvSpPr>
                <p:cNvPr id="12" name="Freeform 15"/>
                <p:cNvSpPr>
                  <a:spLocks/>
                </p:cNvSpPr>
                <p:nvPr/>
              </p:nvSpPr>
              <p:spPr bwMode="auto">
                <a:xfrm>
                  <a:off x="2497" y="779"/>
                  <a:ext cx="394" cy="2427"/>
                </a:xfrm>
                <a:custGeom>
                  <a:avLst/>
                  <a:gdLst/>
                  <a:ahLst/>
                  <a:cxnLst>
                    <a:cxn ang="0">
                      <a:pos x="86" y="516"/>
                    </a:cxn>
                    <a:cxn ang="0">
                      <a:pos x="0" y="0"/>
                    </a:cxn>
                    <a:cxn ang="0">
                      <a:pos x="15" y="0"/>
                    </a:cxn>
                    <a:cxn ang="0">
                      <a:pos x="114" y="514"/>
                    </a:cxn>
                    <a:cxn ang="0">
                      <a:pos x="86" y="516"/>
                    </a:cxn>
                  </a:cxnLst>
                  <a:rect l="0" t="0" r="r" b="b"/>
                  <a:pathLst>
                    <a:path w="114" h="516">
                      <a:moveTo>
                        <a:pt x="86" y="516"/>
                      </a:moveTo>
                      <a:lnTo>
                        <a:pt x="0" y="0"/>
                      </a:lnTo>
                      <a:lnTo>
                        <a:pt x="15" y="0"/>
                      </a:lnTo>
                      <a:lnTo>
                        <a:pt x="114" y="514"/>
                      </a:lnTo>
                      <a:lnTo>
                        <a:pt x="86" y="516"/>
                      </a:lnTo>
                      <a:close/>
                    </a:path>
                  </a:pathLst>
                </a:custGeom>
                <a:solidFill>
                  <a:srgbClr val="FFCC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 dirty="0"/>
                </a:p>
              </p:txBody>
            </p:sp>
            <p:sp>
              <p:nvSpPr>
                <p:cNvPr id="13" name="Oval 16"/>
                <p:cNvSpPr>
                  <a:spLocks noChangeAspect="1" noChangeArrowheads="1"/>
                </p:cNvSpPr>
                <p:nvPr/>
              </p:nvSpPr>
              <p:spPr bwMode="auto">
                <a:xfrm>
                  <a:off x="2497" y="726"/>
                  <a:ext cx="51" cy="66"/>
                </a:xfrm>
                <a:prstGeom prst="ellipse">
                  <a:avLst/>
                </a:prstGeom>
                <a:solidFill>
                  <a:srgbClr val="FFCC00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/>
                </a:p>
              </p:txBody>
            </p:sp>
            <p:sp>
              <p:nvSpPr>
                <p:cNvPr id="14" name="Oval 17"/>
                <p:cNvSpPr>
                  <a:spLocks noChangeAspect="1" noChangeArrowheads="1"/>
                </p:cNvSpPr>
                <p:nvPr/>
              </p:nvSpPr>
              <p:spPr bwMode="auto">
                <a:xfrm>
                  <a:off x="3215" y="699"/>
                  <a:ext cx="81" cy="106"/>
                </a:xfrm>
                <a:prstGeom prst="ellipse">
                  <a:avLst/>
                </a:prstGeom>
                <a:solidFill>
                  <a:srgbClr val="FFCC00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/>
                </a:p>
              </p:txBody>
            </p:sp>
            <p:sp>
              <p:nvSpPr>
                <p:cNvPr id="15" name="Freeform 18"/>
                <p:cNvSpPr>
                  <a:spLocks/>
                </p:cNvSpPr>
                <p:nvPr/>
              </p:nvSpPr>
              <p:spPr bwMode="auto">
                <a:xfrm>
                  <a:off x="1476" y="951"/>
                  <a:ext cx="930" cy="756"/>
                </a:xfrm>
                <a:custGeom>
                  <a:avLst/>
                  <a:gdLst/>
                  <a:ahLst/>
                  <a:cxnLst>
                    <a:cxn ang="0">
                      <a:pos x="0" y="110"/>
                    </a:cxn>
                    <a:cxn ang="0">
                      <a:pos x="534" y="0"/>
                    </a:cxn>
                    <a:cxn ang="0">
                      <a:pos x="866" y="36"/>
                    </a:cxn>
                    <a:cxn ang="0">
                      <a:pos x="928" y="352"/>
                    </a:cxn>
                    <a:cxn ang="0">
                      <a:pos x="866" y="736"/>
                    </a:cxn>
                    <a:cxn ang="0">
                      <a:pos x="274" y="752"/>
                    </a:cxn>
                    <a:cxn ang="0">
                      <a:pos x="0" y="110"/>
                    </a:cxn>
                  </a:cxnLst>
                  <a:rect l="0" t="0" r="r" b="b"/>
                  <a:pathLst>
                    <a:path w="928" h="752">
                      <a:moveTo>
                        <a:pt x="0" y="110"/>
                      </a:moveTo>
                      <a:lnTo>
                        <a:pt x="534" y="0"/>
                      </a:lnTo>
                      <a:lnTo>
                        <a:pt x="866" y="36"/>
                      </a:lnTo>
                      <a:lnTo>
                        <a:pt x="928" y="352"/>
                      </a:lnTo>
                      <a:lnTo>
                        <a:pt x="866" y="736"/>
                      </a:lnTo>
                      <a:lnTo>
                        <a:pt x="274" y="752"/>
                      </a:lnTo>
                      <a:lnTo>
                        <a:pt x="0" y="11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 dirty="0"/>
                </a:p>
              </p:txBody>
            </p:sp>
            <p:sp>
              <p:nvSpPr>
                <p:cNvPr id="16" name="Freeform 19"/>
                <p:cNvSpPr>
                  <a:spLocks/>
                </p:cNvSpPr>
                <p:nvPr/>
              </p:nvSpPr>
              <p:spPr bwMode="auto">
                <a:xfrm>
                  <a:off x="3174" y="1216"/>
                  <a:ext cx="809" cy="1008"/>
                </a:xfrm>
                <a:custGeom>
                  <a:avLst/>
                  <a:gdLst/>
                  <a:ahLst/>
                  <a:cxnLst>
                    <a:cxn ang="0">
                      <a:pos x="190" y="0"/>
                    </a:cxn>
                    <a:cxn ang="0">
                      <a:pos x="804" y="260"/>
                    </a:cxn>
                    <a:cxn ang="0">
                      <a:pos x="752" y="726"/>
                    </a:cxn>
                    <a:cxn ang="0">
                      <a:pos x="446" y="998"/>
                    </a:cxn>
                    <a:cxn ang="0">
                      <a:pos x="0" y="812"/>
                    </a:cxn>
                    <a:cxn ang="0">
                      <a:pos x="190" y="0"/>
                    </a:cxn>
                  </a:cxnLst>
                  <a:rect l="0" t="0" r="r" b="b"/>
                  <a:pathLst>
                    <a:path w="804" h="998">
                      <a:moveTo>
                        <a:pt x="190" y="0"/>
                      </a:moveTo>
                      <a:lnTo>
                        <a:pt x="804" y="260"/>
                      </a:lnTo>
                      <a:lnTo>
                        <a:pt x="752" y="726"/>
                      </a:lnTo>
                      <a:lnTo>
                        <a:pt x="446" y="998"/>
                      </a:lnTo>
                      <a:lnTo>
                        <a:pt x="0" y="812"/>
                      </a:lnTo>
                      <a:lnTo>
                        <a:pt x="19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 dirty="0"/>
                </a:p>
              </p:txBody>
            </p:sp>
          </p:grpSp>
          <p:pic>
            <p:nvPicPr>
              <p:cNvPr id="8" name="Picture 20" descr="Nvpscolr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" y="288"/>
                <a:ext cx="5429" cy="30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4"/>
          <a:stretch/>
        </p:blipFill>
        <p:spPr>
          <a:xfrm>
            <a:off x="5756269" y="858253"/>
            <a:ext cx="3154451" cy="2486526"/>
          </a:xfrm>
          <a:prstGeom prst="rect">
            <a:avLst/>
          </a:prstGeom>
        </p:spPr>
      </p:pic>
      <p:pic>
        <p:nvPicPr>
          <p:cNvPr id="1026" name="Picture 2" descr="http://www.sailingbreezes.com/sailing_breezes_current/articles/Feb08/Images/Racor-parallel-turbo-filte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5728" y="3714472"/>
            <a:ext cx="1780673" cy="2373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maesco.com/products/racor/r_duramax/r_filter_guard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762" y="3712055"/>
            <a:ext cx="3160294" cy="2375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denninger.net/filters/filter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073" y="3712040"/>
            <a:ext cx="3167647" cy="2375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37" r="11923"/>
          <a:stretch/>
        </p:blipFill>
        <p:spPr>
          <a:xfrm>
            <a:off x="4977279" y="1868506"/>
            <a:ext cx="3933441" cy="4361449"/>
          </a:xfrm>
          <a:prstGeom prst="rect">
            <a:avLst/>
          </a:prstGeom>
        </p:spPr>
      </p:pic>
      <p:pic>
        <p:nvPicPr>
          <p:cNvPr id="1032" name="Picture 8" descr="http://www.overtons.com/assets/images/products/medium/27266_M1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1" r="16653"/>
          <a:stretch/>
        </p:blipFill>
        <p:spPr bwMode="auto">
          <a:xfrm>
            <a:off x="336884" y="3590862"/>
            <a:ext cx="2133600" cy="2639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08" t="9023" r="20801"/>
          <a:stretch/>
        </p:blipFill>
        <p:spPr>
          <a:xfrm>
            <a:off x="2645050" y="3595853"/>
            <a:ext cx="2157663" cy="2634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213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Fuel System</a:t>
            </a:r>
          </a:p>
        </p:txBody>
      </p:sp>
      <p:sp>
        <p:nvSpPr>
          <p:cNvPr id="213914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705173" y="1350677"/>
            <a:ext cx="4858719" cy="5306068"/>
          </a:xfrm>
        </p:spPr>
        <p:txBody>
          <a:bodyPr/>
          <a:lstStyle/>
          <a:p>
            <a:pPr eaLnBrk="1" hangingPunct="1">
              <a:lnSpc>
                <a:spcPct val="130000"/>
              </a:lnSpc>
            </a:pPr>
            <a:r>
              <a:rPr lang="en-US" dirty="0" smtClean="0"/>
              <a:t>If you fill fuel tanks, add stabilizer</a:t>
            </a:r>
          </a:p>
          <a:p>
            <a:pPr eaLnBrk="1" hangingPunct="1">
              <a:lnSpc>
                <a:spcPct val="130000"/>
              </a:lnSpc>
            </a:pPr>
            <a:r>
              <a:rPr lang="en-US" dirty="0" smtClean="0"/>
              <a:t>Lube filler cap deck fittings</a:t>
            </a:r>
          </a:p>
          <a:p>
            <a:pPr eaLnBrk="1" hangingPunct="1">
              <a:lnSpc>
                <a:spcPct val="130000"/>
              </a:lnSpc>
            </a:pPr>
            <a:r>
              <a:rPr lang="en-US" dirty="0" smtClean="0"/>
              <a:t>Check fuel vents</a:t>
            </a:r>
          </a:p>
          <a:p>
            <a:pPr eaLnBrk="1" hangingPunct="1">
              <a:lnSpc>
                <a:spcPct val="130000"/>
              </a:lnSpc>
            </a:pPr>
            <a:r>
              <a:rPr lang="en-US" dirty="0" smtClean="0"/>
              <a:t>Clean fuel tank filters</a:t>
            </a:r>
          </a:p>
          <a:p>
            <a:pPr eaLnBrk="1" hangingPunct="1">
              <a:lnSpc>
                <a:spcPct val="130000"/>
              </a:lnSpc>
            </a:pPr>
            <a:r>
              <a:rPr lang="en-US" dirty="0" smtClean="0"/>
              <a:t>Change water separators</a:t>
            </a:r>
          </a:p>
          <a:p>
            <a:pPr eaLnBrk="1" hangingPunct="1"/>
            <a:r>
              <a:rPr lang="en-US" dirty="0" smtClean="0"/>
              <a:t>Close engine fuel valves -- Clean fuel strainer</a:t>
            </a:r>
          </a:p>
          <a:p>
            <a:pPr eaLnBrk="1" hangingPunct="1">
              <a:lnSpc>
                <a:spcPct val="130000"/>
              </a:lnSpc>
            </a:pPr>
            <a:r>
              <a:rPr lang="en-US" dirty="0" smtClean="0"/>
              <a:t>Replace fuel filter</a:t>
            </a:r>
          </a:p>
          <a:p>
            <a:pPr eaLnBrk="1" hangingPunct="1">
              <a:lnSpc>
                <a:spcPct val="130000"/>
              </a:lnSpc>
            </a:pPr>
            <a:endParaRPr lang="en-US" dirty="0" smtClean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80"/>
          <a:stretch/>
        </p:blipFill>
        <p:spPr>
          <a:xfrm>
            <a:off x="6670663" y="824622"/>
            <a:ext cx="2232527" cy="1445336"/>
          </a:xfrm>
          <a:prstGeom prst="rect">
            <a:avLst/>
          </a:prstGeom>
        </p:spPr>
      </p:pic>
      <p:pic>
        <p:nvPicPr>
          <p:cNvPr id="9" name="Picture 2" descr="http://ecx.images-amazon.com/images/I/31KIWV5iKeL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67" r="17446" b="29937"/>
          <a:stretch/>
        </p:blipFill>
        <p:spPr bwMode="auto">
          <a:xfrm>
            <a:off x="6497053" y="3622331"/>
            <a:ext cx="834190" cy="1501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imsupplies.co.uk/image.php?type=T&amp;id=142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6" t="3897" r="14671" b="4255"/>
          <a:stretch/>
        </p:blipFill>
        <p:spPr bwMode="auto">
          <a:xfrm>
            <a:off x="5783160" y="2395386"/>
            <a:ext cx="1227222" cy="195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ecx.images-amazon.com/images/I/21Q1ZfniFCL._SL500_AA300_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8" t="6624" r="23425" b="4279"/>
          <a:stretch/>
        </p:blipFill>
        <p:spPr bwMode="auto">
          <a:xfrm>
            <a:off x="7852433" y="4363453"/>
            <a:ext cx="1050757" cy="1708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0" t="6236" r="27273" b="25583"/>
          <a:stretch/>
        </p:blipFill>
        <p:spPr>
          <a:xfrm>
            <a:off x="7543443" y="2478505"/>
            <a:ext cx="1359747" cy="1676401"/>
          </a:xfrm>
          <a:prstGeom prst="rect">
            <a:avLst/>
          </a:prstGeom>
        </p:spPr>
      </p:pic>
      <p:pic>
        <p:nvPicPr>
          <p:cNvPr id="2050" name="Picture 2" descr="http://www.biotuning.co.uk/images/HF02a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0188" y="2396581"/>
            <a:ext cx="1233002" cy="1786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mrtruck.net/e_pic/engine12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2" t="19045" r="25184"/>
          <a:stretch/>
        </p:blipFill>
        <p:spPr bwMode="auto">
          <a:xfrm>
            <a:off x="7042305" y="4233800"/>
            <a:ext cx="1860885" cy="1765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abcprecision.com/images/filters_20001_1_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0383" y="477633"/>
            <a:ext cx="2572807" cy="1867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780" y="3179414"/>
            <a:ext cx="2969410" cy="222705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2880" y="762000"/>
            <a:ext cx="2970310" cy="2227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1854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9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39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9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39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9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39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9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39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91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391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91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391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91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391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3914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Engine Fogging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705173" y="1350677"/>
            <a:ext cx="3882869" cy="1908215"/>
          </a:xfrm>
        </p:spPr>
        <p:txBody>
          <a:bodyPr/>
          <a:lstStyle/>
          <a:p>
            <a:r>
              <a:rPr lang="en-US" dirty="0" smtClean="0"/>
              <a:t>Clean and inspect Spark Arrester</a:t>
            </a:r>
          </a:p>
          <a:p>
            <a:pPr>
              <a:spcBef>
                <a:spcPts val="2400"/>
              </a:spcBef>
            </a:pPr>
            <a:r>
              <a:rPr lang="en-US" dirty="0" smtClean="0"/>
              <a:t>Fog manifold/injector intakes and throttle/shift linkage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537" y="3480215"/>
            <a:ext cx="3689686" cy="2767265"/>
          </a:xfrm>
          <a:prstGeom prst="rect">
            <a:avLst/>
          </a:prstGeom>
        </p:spPr>
      </p:pic>
      <p:pic>
        <p:nvPicPr>
          <p:cNvPr id="4098" name="Picture 2" descr="http://www.aquaskier.com/articles/Dscn001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9" r="11768"/>
          <a:stretch/>
        </p:blipFill>
        <p:spPr bwMode="auto">
          <a:xfrm>
            <a:off x="5736772" y="3467133"/>
            <a:ext cx="2958052" cy="2780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G_3026.jpg image by cab13367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766"/>
          <a:stretch/>
        </p:blipFill>
        <p:spPr bwMode="auto">
          <a:xfrm>
            <a:off x="5685055" y="827436"/>
            <a:ext cx="3016068" cy="2329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40441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 Strainers and Sea Cocks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5" r="12061"/>
          <a:stretch/>
        </p:blipFill>
        <p:spPr>
          <a:xfrm>
            <a:off x="373557" y="4218492"/>
            <a:ext cx="1841150" cy="1836822"/>
          </a:xfrm>
          <a:prstGeom prst="rect">
            <a:avLst/>
          </a:prstGeom>
        </p:spPr>
      </p:pic>
      <p:pic>
        <p:nvPicPr>
          <p:cNvPr id="24" name="Picture 4" descr="http://www.pbsboatstore.com/store/i/is.aspx?path=/Shared/Product%20Images/Perko/593_Strainer_250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7" r="14751"/>
          <a:stretch/>
        </p:blipFill>
        <p:spPr bwMode="auto">
          <a:xfrm>
            <a:off x="6248739" y="574071"/>
            <a:ext cx="2631771" cy="3296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http://a2.pbase.com/g1/84/622984/3/108230851.u6jUVNh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488" y="4218492"/>
            <a:ext cx="1255371" cy="188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Content Placeholder 29"/>
          <p:cNvSpPr>
            <a:spLocks noGrp="1"/>
          </p:cNvSpPr>
          <p:nvPr>
            <p:ph idx="1"/>
          </p:nvPr>
        </p:nvSpPr>
        <p:spPr>
          <a:xfrm>
            <a:off x="705173" y="1350677"/>
            <a:ext cx="5519164" cy="2139047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US" dirty="0" smtClean="0"/>
              <a:t>Sea strainers should be cleaned and filled with antifreeze</a:t>
            </a:r>
          </a:p>
          <a:p>
            <a:pPr>
              <a:spcBef>
                <a:spcPts val="1800"/>
              </a:spcBef>
            </a:pPr>
            <a:r>
              <a:rPr lang="en-US" dirty="0" smtClean="0"/>
              <a:t>Sea cocks need to be closed</a:t>
            </a:r>
          </a:p>
          <a:p>
            <a:pPr>
              <a:spcBef>
                <a:spcPts val="1800"/>
              </a:spcBef>
            </a:pPr>
            <a:r>
              <a:rPr lang="en-US" dirty="0" smtClean="0"/>
              <a:t>Flush valves make winterizing engines easier and more thorough</a:t>
            </a:r>
            <a:endParaRPr lang="en-US" dirty="0"/>
          </a:p>
        </p:txBody>
      </p:sp>
      <p:pic>
        <p:nvPicPr>
          <p:cNvPr id="6146" name="Picture 2" descr="http://i.ebayimg.com/10/!Bju,oDw!2k~$(KGrHqQOKioEsn!zrjNqBLUyVJCjyQ~~_1.JPG?set_id=880000500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6853" y="4218492"/>
            <a:ext cx="1425615" cy="1900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thoroflush003.jpg image by 1995sundancer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8" t="1" b="1643"/>
          <a:stretch/>
        </p:blipFill>
        <p:spPr bwMode="auto">
          <a:xfrm>
            <a:off x="2706701" y="4218492"/>
            <a:ext cx="2220793" cy="1859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87639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Stuffing Boxes and Dripless Shafts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5173" y="1350677"/>
            <a:ext cx="4901543" cy="1797415"/>
          </a:xfrm>
        </p:spPr>
        <p:txBody>
          <a:bodyPr/>
          <a:lstStyle/>
          <a:p>
            <a:r>
              <a:rPr lang="en-US" dirty="0" smtClean="0"/>
              <a:t>Check stuffing box drip rate</a:t>
            </a:r>
          </a:p>
          <a:p>
            <a:pPr lvl="1"/>
            <a:r>
              <a:rPr lang="en-US" dirty="0" smtClean="0"/>
              <a:t>Make sure it is not dripping when stopped</a:t>
            </a:r>
          </a:p>
          <a:p>
            <a:pPr lvl="1"/>
            <a:r>
              <a:rPr lang="en-US" dirty="0" smtClean="0"/>
              <a:t>2-3 drop per minute when running is ideal</a:t>
            </a:r>
          </a:p>
          <a:p>
            <a:r>
              <a:rPr lang="en-US" dirty="0" smtClean="0"/>
              <a:t>Check that dripless shafts are not dripping at all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406" y="3928820"/>
            <a:ext cx="3096342" cy="2322256"/>
          </a:xfrm>
          <a:prstGeom prst="rect">
            <a:avLst/>
          </a:prstGeom>
        </p:spPr>
      </p:pic>
      <p:pic>
        <p:nvPicPr>
          <p:cNvPr id="6148" name="Picture 4" descr="http://www.alohaowners.com/projects/propshaft/stuffing_box_lg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53"/>
          <a:stretch/>
        </p:blipFill>
        <p:spPr bwMode="auto">
          <a:xfrm>
            <a:off x="652139" y="3928820"/>
            <a:ext cx="3149413" cy="2322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Traditional stuffing box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6635" y="1352958"/>
            <a:ext cx="2857500" cy="2095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08325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Sacrificial Anodes (Zincs)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5173" y="1350677"/>
            <a:ext cx="4083395" cy="4902881"/>
          </a:xfrm>
        </p:spPr>
        <p:txBody>
          <a:bodyPr/>
          <a:lstStyle/>
          <a:p>
            <a:pPr>
              <a:spcAft>
                <a:spcPts val="0"/>
              </a:spcAft>
            </a:pPr>
            <a:r>
              <a:rPr lang="en-US" dirty="0" smtClean="0"/>
              <a:t>Engine zincs</a:t>
            </a:r>
          </a:p>
          <a:p>
            <a:pPr lvl="1">
              <a:spcAft>
                <a:spcPts val="0"/>
              </a:spcAft>
            </a:pPr>
            <a:r>
              <a:rPr lang="en-US" dirty="0" smtClean="0"/>
              <a:t>Exchange cooler</a:t>
            </a:r>
          </a:p>
          <a:p>
            <a:pPr lvl="1">
              <a:spcAft>
                <a:spcPts val="0"/>
              </a:spcAft>
            </a:pPr>
            <a:r>
              <a:rPr lang="en-US" dirty="0" smtClean="0"/>
              <a:t>Transmission/oil cooler</a:t>
            </a:r>
          </a:p>
          <a:p>
            <a:pPr lvl="1"/>
            <a:r>
              <a:rPr lang="en-US" dirty="0" smtClean="0"/>
              <a:t>Raw water intakes</a:t>
            </a:r>
          </a:p>
          <a:p>
            <a:pPr>
              <a:spcAft>
                <a:spcPts val="0"/>
              </a:spcAft>
            </a:pPr>
            <a:r>
              <a:rPr lang="en-US" dirty="0" smtClean="0"/>
              <a:t>Outdrive zincs</a:t>
            </a:r>
          </a:p>
          <a:p>
            <a:pPr lvl="1">
              <a:spcAft>
                <a:spcPts val="0"/>
              </a:spcAft>
            </a:pPr>
            <a:r>
              <a:rPr lang="en-US" dirty="0" smtClean="0"/>
              <a:t>Actuator piston arms</a:t>
            </a:r>
          </a:p>
          <a:p>
            <a:pPr lvl="1">
              <a:spcAft>
                <a:spcPts val="0"/>
              </a:spcAft>
            </a:pPr>
            <a:r>
              <a:rPr lang="en-US" dirty="0" smtClean="0"/>
              <a:t>Prop hubs</a:t>
            </a:r>
          </a:p>
          <a:p>
            <a:pPr lvl="1"/>
            <a:r>
              <a:rPr lang="en-US" dirty="0" smtClean="0"/>
              <a:t>Lower unit foot/</a:t>
            </a:r>
            <a:r>
              <a:rPr lang="en-US" dirty="0" err="1" smtClean="0"/>
              <a:t>skag</a:t>
            </a:r>
            <a:endParaRPr lang="en-US" dirty="0" smtClean="0"/>
          </a:p>
          <a:p>
            <a:pPr>
              <a:spcAft>
                <a:spcPts val="0"/>
              </a:spcAft>
            </a:pPr>
            <a:r>
              <a:rPr lang="en-US" dirty="0" smtClean="0"/>
              <a:t>Running gear</a:t>
            </a:r>
          </a:p>
          <a:p>
            <a:pPr lvl="1">
              <a:spcAft>
                <a:spcPts val="0"/>
              </a:spcAft>
            </a:pPr>
            <a:r>
              <a:rPr lang="en-US" dirty="0" smtClean="0"/>
              <a:t>Prop shafts</a:t>
            </a:r>
          </a:p>
          <a:p>
            <a:pPr lvl="1">
              <a:spcAft>
                <a:spcPts val="0"/>
              </a:spcAft>
            </a:pPr>
            <a:r>
              <a:rPr lang="en-US" dirty="0" smtClean="0"/>
              <a:t>Rudders</a:t>
            </a:r>
          </a:p>
          <a:p>
            <a:pPr lvl="1"/>
            <a:r>
              <a:rPr lang="en-US" dirty="0" smtClean="0"/>
              <a:t>Trim tabs</a:t>
            </a:r>
          </a:p>
          <a:p>
            <a:pPr>
              <a:spcAft>
                <a:spcPts val="0"/>
              </a:spcAft>
            </a:pPr>
            <a:r>
              <a:rPr lang="en-US" dirty="0" smtClean="0"/>
              <a:t>Hull</a:t>
            </a:r>
          </a:p>
          <a:p>
            <a:pPr lvl="1">
              <a:spcAft>
                <a:spcPts val="0"/>
              </a:spcAft>
            </a:pPr>
            <a:r>
              <a:rPr lang="en-US" dirty="0" smtClean="0"/>
              <a:t>Grounding buss</a:t>
            </a:r>
          </a:p>
          <a:p>
            <a:pPr lvl="1">
              <a:spcAft>
                <a:spcPts val="0"/>
              </a:spcAft>
            </a:pPr>
            <a:r>
              <a:rPr lang="en-US" dirty="0" smtClean="0"/>
              <a:t>Near intakes and transponders</a:t>
            </a:r>
          </a:p>
          <a:p>
            <a:pPr lvl="1"/>
            <a:endParaRPr lang="en-US" dirty="0" smtClean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85"/>
          <a:stretch/>
        </p:blipFill>
        <p:spPr>
          <a:xfrm>
            <a:off x="5295051" y="3721768"/>
            <a:ext cx="3529260" cy="242235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21"/>
          <a:stretch/>
        </p:blipFill>
        <p:spPr>
          <a:xfrm>
            <a:off x="5291504" y="1010655"/>
            <a:ext cx="3523633" cy="2462458"/>
          </a:xfrm>
          <a:prstGeom prst="rect">
            <a:avLst/>
          </a:prstGeom>
        </p:spPr>
      </p:pic>
      <p:pic>
        <p:nvPicPr>
          <p:cNvPr id="7170" name="Picture 2" descr="http://setsail.com/wp-content/uploads/2009/12/fpb-64-progress-dec-10-09-209-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61" t="19678" r="7152" b="15545"/>
          <a:stretch/>
        </p:blipFill>
        <p:spPr bwMode="auto">
          <a:xfrm>
            <a:off x="5234891" y="406571"/>
            <a:ext cx="3649579" cy="173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www.hnsa.org/handbook/cora_files/image02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27" t="31122" b="22698"/>
          <a:stretch/>
        </p:blipFill>
        <p:spPr bwMode="auto">
          <a:xfrm>
            <a:off x="5238930" y="2286303"/>
            <a:ext cx="3645540" cy="126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4391773" y="1393074"/>
            <a:ext cx="1428750" cy="9525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4767734" y="938727"/>
            <a:ext cx="1424666" cy="94977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985" y="427808"/>
            <a:ext cx="2789485" cy="1858495"/>
          </a:xfrm>
          <a:prstGeom prst="rect">
            <a:avLst/>
          </a:prstGeom>
        </p:spPr>
      </p:pic>
      <p:pic>
        <p:nvPicPr>
          <p:cNvPr id="4098" name="Picture 2" descr="http://www.examiner.com/images/blog/wysiwyg/image/zinc(2)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3274" y="3671068"/>
            <a:ext cx="3625009" cy="2706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034" y="4388612"/>
            <a:ext cx="2781468" cy="208908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985" y="2358994"/>
            <a:ext cx="2777566" cy="195692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678" y="2429111"/>
            <a:ext cx="1450745" cy="1450745"/>
          </a:xfrm>
          <a:prstGeom prst="rect">
            <a:avLst/>
          </a:prstGeom>
        </p:spPr>
      </p:pic>
      <p:pic>
        <p:nvPicPr>
          <p:cNvPr id="4100" name="Picture 4" descr="http://t2.gstatic.com/images?q=tbn:ANd9GcSYdfCKUxrA1DrU_0cLnbuyMH8i8MZz81xUDjnew_oDEc5vfX0j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714" y="3882356"/>
            <a:ext cx="1053857" cy="1053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beeldbank.prepublisher.com/pictures/INTERNET/BMG/6/BMGZ0356.JP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561" y="5024124"/>
            <a:ext cx="1532010" cy="1149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89275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Air Conditioning Systems</a:t>
            </a:r>
            <a:endParaRPr lang="en-US" dirty="0" smtClean="0"/>
          </a:p>
        </p:txBody>
      </p:sp>
      <p:sp>
        <p:nvSpPr>
          <p:cNvPr id="214016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705173" y="1350677"/>
            <a:ext cx="4587498" cy="3059299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US" dirty="0" smtClean="0"/>
              <a:t>Pump/draw antifreeze into air conditioner pump intake </a:t>
            </a:r>
          </a:p>
          <a:p>
            <a:pPr>
              <a:spcBef>
                <a:spcPts val="1800"/>
              </a:spcBef>
            </a:pPr>
            <a:r>
              <a:rPr lang="en-US" dirty="0" smtClean="0"/>
              <a:t>Clean sea strainer and add antifreeze</a:t>
            </a:r>
          </a:p>
          <a:p>
            <a:pPr>
              <a:spcBef>
                <a:spcPts val="1800"/>
              </a:spcBef>
            </a:pPr>
            <a:r>
              <a:rPr lang="en-US" dirty="0" smtClean="0"/>
              <a:t>Clean AC unit coils and drip pan</a:t>
            </a:r>
          </a:p>
          <a:p>
            <a:pPr>
              <a:spcBef>
                <a:spcPts val="1800"/>
              </a:spcBef>
            </a:pPr>
            <a:r>
              <a:rPr lang="en-US" dirty="0" smtClean="0"/>
              <a:t>Clean air ducts and replace air filters</a:t>
            </a:r>
          </a:p>
          <a:p>
            <a:pPr>
              <a:spcBef>
                <a:spcPts val="1800"/>
              </a:spcBef>
            </a:pPr>
            <a:r>
              <a:rPr lang="en-US" dirty="0" smtClean="0"/>
              <a:t>Shut of AC breakers at electrical panel</a:t>
            </a:r>
          </a:p>
        </p:txBody>
      </p:sp>
      <p:sp>
        <p:nvSpPr>
          <p:cNvPr id="10242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239000" y="6575425"/>
            <a:ext cx="1905000" cy="2413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/>
            <a:fld id="{E6948B25-3910-4FE0-9735-7061864996C9}" type="slidenum">
              <a:rPr lang="en-US" sz="1200">
                <a:solidFill>
                  <a:srgbClr val="CCECFF"/>
                </a:solidFill>
              </a:rPr>
              <a:pPr eaLnBrk="1" hangingPunct="1"/>
              <a:t>16</a:t>
            </a:fld>
            <a:endParaRPr lang="en-US" sz="1200" dirty="0">
              <a:solidFill>
                <a:srgbClr val="CCECFF"/>
              </a:solidFill>
            </a:endParaRPr>
          </a:p>
        </p:txBody>
      </p:sp>
      <p:pic>
        <p:nvPicPr>
          <p:cNvPr id="5122" name="Picture 2" descr="http://i.ebayimg.com/t/Marine-Air-Conditioning-Webasto-FCF-16000-BTU-115-230V-/19/!BuNOIuwBmk~$(KGrHqIOKigEvMuFC6bfBL+W-HVkH!~~_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0498" y="517592"/>
            <a:ext cx="2961762" cy="2628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tropicalmarineairconditioning.com/products/diaprime-pump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4779" y="5090778"/>
            <a:ext cx="2346003" cy="1436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73" y="3541363"/>
            <a:ext cx="3271812" cy="2453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5422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40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40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40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401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401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016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Heads / Waste Tank</a:t>
            </a:r>
            <a:endParaRPr lang="en-US" dirty="0" smtClean="0"/>
          </a:p>
        </p:txBody>
      </p:sp>
      <p:sp>
        <p:nvSpPr>
          <p:cNvPr id="214118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705174" y="1350677"/>
            <a:ext cx="4737684" cy="5041380"/>
          </a:xfrm>
        </p:spPr>
        <p:txBody>
          <a:bodyPr/>
          <a:lstStyle/>
          <a:p>
            <a:r>
              <a:rPr lang="en-US" dirty="0" smtClean="0"/>
              <a:t>Pour cleaning solution through heads and clean</a:t>
            </a:r>
          </a:p>
          <a:p>
            <a:r>
              <a:rPr lang="en-US" dirty="0" smtClean="0"/>
              <a:t>Drain waste tank at pump-out</a:t>
            </a:r>
          </a:p>
          <a:p>
            <a:r>
              <a:rPr lang="en-US" dirty="0" smtClean="0"/>
              <a:t>Lube waste tank deck fitting</a:t>
            </a:r>
          </a:p>
          <a:p>
            <a:r>
              <a:rPr lang="en-US" dirty="0" smtClean="0"/>
              <a:t>Close head seacocks</a:t>
            </a:r>
          </a:p>
          <a:p>
            <a:r>
              <a:rPr lang="en-US" dirty="0" smtClean="0"/>
              <a:t>Pump/draw antifreeze into head – run enough to fill the line to the waste water tank</a:t>
            </a:r>
          </a:p>
          <a:p>
            <a:r>
              <a:rPr lang="en-US" dirty="0" smtClean="0"/>
              <a:t>Open waste tank seacock – Run macerator pump</a:t>
            </a:r>
          </a:p>
          <a:p>
            <a:r>
              <a:rPr lang="en-US" dirty="0" smtClean="0"/>
              <a:t>Close waste tank seacock and remove handle or flag</a:t>
            </a:r>
          </a:p>
        </p:txBody>
      </p:sp>
      <p:sp>
        <p:nvSpPr>
          <p:cNvPr id="11266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239000" y="6575425"/>
            <a:ext cx="1905000" cy="2413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/>
            <a:fld id="{731796F6-5997-424B-9770-8CCF504AB0D6}" type="slidenum">
              <a:rPr lang="en-US" sz="1200">
                <a:solidFill>
                  <a:srgbClr val="CCECFF"/>
                </a:solidFill>
              </a:rPr>
              <a:pPr eaLnBrk="1" hangingPunct="1"/>
              <a:t>17</a:t>
            </a:fld>
            <a:endParaRPr lang="en-US" sz="1200" dirty="0">
              <a:solidFill>
                <a:srgbClr val="CCECFF"/>
              </a:solidFill>
            </a:endParaRPr>
          </a:p>
        </p:txBody>
      </p:sp>
      <p:sp>
        <p:nvSpPr>
          <p:cNvPr id="2" name="AutoShape 2" descr="data:image/jpg;base64,/9j/4AAQSkZJRgABAQAAAQABAAD/2wCEAAkGBhQSEBUUExATERASFBIVFBUWFRUVFhQUFBQVFRQSEhIYHCYfFxklGRQUHy8gJCcpLCwuFR4yNTAqNSYrLDUBCQoKDgwOFA8PGiocHiQpLCkpLCwpKSkpKSkpKSwsLCkpKSksLCkpKSkpLCwpLCk1KSwpKSkpKSwuLCkpLCkxKf/AABEIAIkAlQMBIgACEQEDEQH/xAAcAAACAgMBAQAAAAAAAAAAAAAABAMFAQIGBwj/xAA/EAACAQIDBAYHBQcEAwAAAAABAgADEQQhMQUSQVEGE2FxkbEiMkJSgaHRI4KSweEHFDNTVHLwQ6LS8RUWNP/EABcBAQEBAQAAAAAAAAAAAAAAAAABAgP/xAAcEQEAAwEAAwEAAAAAAAAAAAAAARESAiFBUQP/2gAMAwEAAhEDEQA/APcYTBMrMb0gp08i2fLU+EC0hOVxHTL3KZPflK+t0nrNpur4n6TWZS4dwXHORti1HtCef1dqVm1qn4WH5RZyx1Zj3sTLhNPQqm2Ka6uPGaLtykfbHiJ571UOq7JcJp6UmOQ6MJKKo5ieYottCR3ZeUYTHVRpUbxv5yZXT0jemZ58m26w9u/wk6dJ6w1sfESZk1DuoTj6XS1+KfOPUOly39JSO3XykqVt0UJDhsUrrdTcSaRRCEIBCEICG2K+7TOdu3lOar7GYG4G8DnccZfbVTedVPq538JWVtk1k/8Anr7oHsOAyd1jp8JYmmZVb4LmCJEdnngfHKWL7UxlMfaYGlXHOnUKH8LA+cVqdLaa/wATZ+NpnjZFceKvf5S6KQNs5xw+YmhwTe6ZIem+B9o16f8AdQrDyUzA6abO/qwO9Ko80jRSP91b3TD91b3TJh0w2d/XU/8Ad/xmf/btnf11P5/SNFIf3NvdMz+4tyA+MsdnbZwdditLFI7AXI9IZdm8ov8ACQY/pJhKTlCatR1tcU6TuMxe28BY+MmiixwJGsBheyat0oB/hYDFP/cgQeJaLVcZjanq4anQHOo5Y/hUCNSUeXBk9kSqbSQNuUlOIqjgtt1f730HzM1/8EzKWxWJZ0AJZV+zpADMlrajvM8x6Y9OOsvQwv2OFFxdRutV7TxCdnHjyFi5J8PUMH+1LCYVurrVl3yfS6sNUVDyZlFp6Ng8WtRAykMrAEEG4IOYIPKfJ2xeij4ik9ZnFOhSDFj6zHcXeKonE2tqRrO4/Z5+02qmMp4eoQuEKilTXK6FVAp+nq17WN+LC1tJZ5+JHX19AQnP1ekZPqUyRz0lhsvaoqjSzDUcphtYQhCBWbaX1Oe+vnImqONAHHIndPjn5RnbCehve6QfA3mtM3EqF26RIv8AEo1U7dzfHilz8pG/STCEZV6ankxKHwe0taaDdzAPwi+K2bSYG6AyKSXG0H9WrRbudD5GZOFpt7CN8AYliOi+Gb1qFM/dERqdBcIf9BR3ZQi4Oy6X8hPwD6QXZlL+Qg+6PpKI9AsL7hH3jMr0Ewo/0ye9pFdNT2eg0VV+FpBisTQp+vXpIR7zovyJkOz+jtKmLJdAeANh4aTDdEcLvFjRRnY3ZiLkk6kk6wEa/SrBrriqR7EJc+CAyuxPSqm38GhiK57KRRfxPbynS0dl0k9Wki9yiQ40gCBwPSPD4vFYWonVU6SkXFPfJd7G4UuLKOduNhPL8V0Yqqu/VApEDQkEndsC1hoMxPbMc50Gp4Tzvp4lTPdR3AXcZgCVRwd4qSONmWdOZ9MdQs/2SU0qYeth3A9curZEMrogdd08su/f7DOWxH7NsauKNOlTN6bncrHKmQpujipz0y1ueyMdBsLiFr06oo1eopqRUPqq3osqgb3os93sBrnlbWey4LZx63eAZBZbv1hs9ibIaV7aE52vnEzUkRbaulZaNIsi9cyp1iqfRVyBvWNsxvX4S32BstqYLObs2Ztp3CQ4rPMcLHwN5eUWuo7pm2m8IQkVBjaW8hHZK/CPdRzGR7CMjLeVmLwTKxenx1Xgf1lhEgYjQmZaqeyK0sepyPotyMl6wRRbVjNCZuxkbSK1J75i/fAzECenWtwJm/XX4fOLibgwM1ahtKTG1GJ1lvUYSqx1ZQIRBQo0Fp7+IqBN992ndiGYrmQir6THsAOkmwePwFeraliKfXm11DtSqPYWANNrF/A8JHtXoZTrGhXsXrUKbBd1rA7xLGwJAbNjxB7Zye18DiK6dWMBi3bdIVXV6aoxsLhmZk0vnvWGudhO3H589R56qXPrqYnxD0aps8gg3XdF94MCxPLdNwB4GZOfYB8ovsLC1qeCoJiagqYhEAqve9yObe0bWF+JF+M2r4gXAAJORCjXvM4e3VhzvMq6Atp3Z3PynQKLCc0BvMDY7w0FrWvadJT0Eo2hCEAhCEBPG7NWoNLHgZS1kekbN6vBvrOmkdagGFiLyxNJMW58VTzm6sTDFbOakbr6ScuI7vpCgwIuNJpkGAm7CYEyrBMieqZLU0itKi1U2TTi30gQ1axJst2Y8JZ7N2D7VTNuXAd0e2fspaY5txJj8WtEKmyh7JKdxt8othGazBmuVYi+WlgRp3y4lRTFqlQdqnxBH5SKyzEmxzmlAWrjtXyP6yS2cjfKsh7x5fSBbdSNbZzeEIBCEIBCEIBCEIEOKqBUJOlpV4RAFsbAk734jcD52jO1jfdXgzC/dFsPsZFfrAPStYXLG2nqgmw0GkqNK5t8ZHSN753/ACk+Iw5ItlaL4bDVKalVVCCxa9zcXsDcWz0PGQbMM7RzYbDdYcmYeDGKGgxNzItnXXEEAnde5I5G/CB0kIQhRKtxas3aoPgf1lpKysL1+5Df4kQNiItjEa6lV3iGvbLSxvrGyJpVU6jIiAtW2k7MEClDxJHlzkvXumZbeHHn8JIy3APEecUxde43RkxIW3f/AIYF1Se4B5wmKCWUDshAkhCEAhCL42qVXLUkAfHKAm7b9U8kyHef0840FPYe/L5xbC4VkvezXJJPf/1HAJULvf3fAj85ojEH1D4j8jGGmokEZBPAD43lUS6Vt8KWW1svpLlhlJFpiAmm3V9oFe8ERqltKm2jCZbDA8orW2Sh9kf52wHnxCgXuLSnobQFTEHd0CsL9twbTI2QN4ek26CCRckG2dj2RrDbJo02LJTVGN77uV784ExYyOsbiTmnFcdvgfZoKh5Ft35wrXaFAtSKq26SPWzyv3ZxPZ+FzpoWNR6Y9JzxPD/OyFfZ28wqHeVwBlvmwyORANjr3GWOxqIFMHUnU8zAsIQhAIQhAJHWohhYySEBE4WoNKl+xgD89Zjrag1phu4kfI3j8IFa2M503HwB8jNRjR7jn7v1Ms7Q3eyEpWtiG/lNbvF/D9ZIuPXiGXvU+YvH5qUB4QUXTEK2jA9xHlNi1oVMCjaqIuMOaRO6CyH2b6HmL+UCZWvobzYiLfvo4o4+7fyJki41D7Y+OXyMCS0xc85trNTAXr6STYx+yEirnKS7IS1PxgPQhCFEIQgEIQgEIQgEIQgEIQgEIQgYKyN8Mp1USWEBM7LTgN09ht5TU4FhpVb42PnHoQEV2bc+mxbs4eAjqrYZTMIBCEIH/9k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55575" y="-623888"/>
            <a:ext cx="1419225" cy="1304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24" name="Picture 4" descr="http://img.nauticexpo.com/images_ne/photo-g/marine-toilets-with-hand-pump-22703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434" y1="10966" x2="41007" y2="5222"/>
                        <a14:foregroundMark x1="95923" y1="65013" x2="86571" y2="90078"/>
                        <a14:foregroundMark x1="46283" y1="13838" x2="69065" y2="154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252" y="1018524"/>
            <a:ext cx="1732547" cy="1589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www.boatpartsinfo.com/wordpress/wp-content/uploads/2010/06/Toilet-1-wp-300x29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7184" y="1028656"/>
            <a:ext cx="1596857" cy="1564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www.overtons.com/assets/images/products/large/20448_L1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0889" b="86222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0436" b="14441"/>
          <a:stretch/>
        </p:blipFill>
        <p:spPr bwMode="auto">
          <a:xfrm>
            <a:off x="5915524" y="5464241"/>
            <a:ext cx="1917033" cy="1248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345" y="2750625"/>
            <a:ext cx="3145053" cy="2358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8914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1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41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1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41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1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41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11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411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11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411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11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411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11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411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1189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Fresh Water System</a:t>
            </a:r>
          </a:p>
        </p:txBody>
      </p:sp>
      <p:sp>
        <p:nvSpPr>
          <p:cNvPr id="214221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705173" y="1350677"/>
            <a:ext cx="8094340" cy="4595104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ts val="0"/>
              </a:spcAft>
            </a:pPr>
            <a:r>
              <a:rPr lang="en-US" dirty="0" smtClean="0"/>
              <a:t>Bypass valves</a:t>
            </a:r>
          </a:p>
          <a:p>
            <a:pPr lvl="1" eaLnBrk="1" hangingPunct="1">
              <a:lnSpc>
                <a:spcPct val="90000"/>
              </a:lnSpc>
              <a:spcAft>
                <a:spcPts val="0"/>
              </a:spcAft>
            </a:pPr>
            <a:r>
              <a:rPr lang="en-US" dirty="0" smtClean="0"/>
              <a:t>Fresh water tank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Hot water heater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Rinse and drain fresh water tank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Drain/replace fresh water filters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Drain hot water tank</a:t>
            </a:r>
          </a:p>
          <a:p>
            <a:pPr eaLnBrk="1" hangingPunct="1">
              <a:lnSpc>
                <a:spcPct val="90000"/>
              </a:lnSpc>
              <a:spcAft>
                <a:spcPts val="0"/>
              </a:spcAft>
            </a:pPr>
            <a:r>
              <a:rPr lang="en-US" dirty="0" smtClean="0"/>
              <a:t>Pump/draw antifreeze to all faucets</a:t>
            </a:r>
            <a:endParaRPr lang="en-US" sz="1800" b="0" dirty="0" smtClean="0"/>
          </a:p>
          <a:p>
            <a:pPr lvl="1" eaLnBrk="1" hangingPunct="1">
              <a:lnSpc>
                <a:spcPct val="90000"/>
              </a:lnSpc>
              <a:spcAft>
                <a:spcPts val="0"/>
              </a:spcAft>
            </a:pPr>
            <a:r>
              <a:rPr lang="en-US" dirty="0" smtClean="0"/>
              <a:t>Head sink</a:t>
            </a:r>
          </a:p>
          <a:p>
            <a:pPr lvl="1" eaLnBrk="1" hangingPunct="1">
              <a:lnSpc>
                <a:spcPct val="90000"/>
              </a:lnSpc>
              <a:spcAft>
                <a:spcPts val="0"/>
              </a:spcAft>
            </a:pPr>
            <a:r>
              <a:rPr lang="en-US" dirty="0" smtClean="0"/>
              <a:t>Head shower</a:t>
            </a:r>
          </a:p>
          <a:p>
            <a:pPr lvl="1" eaLnBrk="1" hangingPunct="1">
              <a:lnSpc>
                <a:spcPct val="90000"/>
              </a:lnSpc>
              <a:spcAft>
                <a:spcPts val="0"/>
              </a:spcAft>
            </a:pPr>
            <a:r>
              <a:rPr lang="en-US" dirty="0" smtClean="0"/>
              <a:t>Galley sink</a:t>
            </a:r>
          </a:p>
          <a:p>
            <a:pPr lvl="1" eaLnBrk="1" hangingPunct="1">
              <a:lnSpc>
                <a:spcPct val="90000"/>
              </a:lnSpc>
              <a:spcAft>
                <a:spcPts val="0"/>
              </a:spcAft>
            </a:pPr>
            <a:r>
              <a:rPr lang="en-US" dirty="0" smtClean="0"/>
              <a:t>Aft deck sink</a:t>
            </a:r>
          </a:p>
          <a:p>
            <a:pPr lvl="1" eaLnBrk="1" hangingPunct="1">
              <a:lnSpc>
                <a:spcPct val="90000"/>
              </a:lnSpc>
              <a:spcAft>
                <a:spcPts val="0"/>
              </a:spcAft>
            </a:pPr>
            <a:r>
              <a:rPr lang="en-US" dirty="0" smtClean="0"/>
              <a:t>Ice maker	</a:t>
            </a:r>
          </a:p>
          <a:p>
            <a:pPr lvl="1" eaLnBrk="1" hangingPunct="1">
              <a:lnSpc>
                <a:spcPct val="90000"/>
              </a:lnSpc>
              <a:spcAft>
                <a:spcPts val="0"/>
              </a:spcAft>
            </a:pPr>
            <a:r>
              <a:rPr lang="en-US" dirty="0" smtClean="0"/>
              <a:t>Transom shower</a:t>
            </a:r>
          </a:p>
        </p:txBody>
      </p:sp>
      <p:pic>
        <p:nvPicPr>
          <p:cNvPr id="7" name="Picture 8" descr="Copy of DSC0033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6" t="41299" r="62131" b="21851"/>
          <a:stretch>
            <a:fillRect/>
          </a:stretch>
        </p:blipFill>
        <p:spPr bwMode="auto">
          <a:xfrm>
            <a:off x="5654844" y="3636773"/>
            <a:ext cx="3143582" cy="249211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8" name="Picture 6" descr="Copy of DSC0033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0"/>
          <a:stretch>
            <a:fillRect/>
          </a:stretch>
        </p:blipFill>
        <p:spPr bwMode="auto">
          <a:xfrm>
            <a:off x="5670885" y="736983"/>
            <a:ext cx="3142331" cy="2704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65889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2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42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2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422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22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422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22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1422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22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1422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22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1422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22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1422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22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1422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22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1422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22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1422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22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1422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22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1422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22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1422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221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" name="Group 144"/>
          <p:cNvGrpSpPr/>
          <p:nvPr/>
        </p:nvGrpSpPr>
        <p:grpSpPr>
          <a:xfrm flipH="1">
            <a:off x="8222743" y="4845838"/>
            <a:ext cx="242893" cy="170261"/>
            <a:chOff x="2079118" y="5300656"/>
            <a:chExt cx="242893" cy="170261"/>
          </a:xfrm>
        </p:grpSpPr>
        <p:sp>
          <p:nvSpPr>
            <p:cNvPr id="146" name="AutoShape 13"/>
            <p:cNvSpPr>
              <a:spLocks noChangeAspect="1" noChangeArrowheads="1"/>
            </p:cNvSpPr>
            <p:nvPr/>
          </p:nvSpPr>
          <p:spPr bwMode="auto">
            <a:xfrm rot="5400000" flipH="1">
              <a:off x="2074250" y="5382914"/>
              <a:ext cx="92871" cy="83135"/>
            </a:xfrm>
            <a:prstGeom prst="can">
              <a:avLst>
                <a:gd name="adj" fmla="val 33340"/>
              </a:avLst>
            </a:prstGeom>
            <a:solidFill>
              <a:srgbClr val="D2A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grpSp>
          <p:nvGrpSpPr>
            <p:cNvPr id="147" name="Group 10"/>
            <p:cNvGrpSpPr>
              <a:grpSpLocks noChangeAspect="1"/>
            </p:cNvGrpSpPr>
            <p:nvPr/>
          </p:nvGrpSpPr>
          <p:grpSpPr bwMode="auto">
            <a:xfrm>
              <a:off x="2145004" y="5300656"/>
              <a:ext cx="109538" cy="127000"/>
              <a:chOff x="1642" y="2010"/>
              <a:chExt cx="46" cy="54"/>
            </a:xfrm>
          </p:grpSpPr>
          <p:sp>
            <p:nvSpPr>
              <p:cNvPr id="149" name="AutoShape 12"/>
              <p:cNvSpPr>
                <a:spLocks noChangeAspect="1" noChangeArrowheads="1"/>
              </p:cNvSpPr>
              <p:nvPr/>
            </p:nvSpPr>
            <p:spPr bwMode="auto">
              <a:xfrm rot="-5400000">
                <a:off x="1641" y="2035"/>
                <a:ext cx="46" cy="12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50" name="AutoShape 11"/>
              <p:cNvSpPr>
                <a:spLocks noChangeAspect="1" noChangeArrowheads="1"/>
              </p:cNvSpPr>
              <p:nvPr/>
            </p:nvSpPr>
            <p:spPr bwMode="auto">
              <a:xfrm>
                <a:off x="1642" y="2010"/>
                <a:ext cx="46" cy="12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148" name="AutoShape 13"/>
            <p:cNvSpPr>
              <a:spLocks noChangeAspect="1" noChangeArrowheads="1"/>
            </p:cNvSpPr>
            <p:nvPr/>
          </p:nvSpPr>
          <p:spPr bwMode="auto">
            <a:xfrm rot="5400000" flipH="1">
              <a:off x="2201361" y="5336375"/>
              <a:ext cx="65087" cy="176213"/>
            </a:xfrm>
            <a:prstGeom prst="can">
              <a:avLst>
                <a:gd name="adj" fmla="val 33340"/>
              </a:avLst>
            </a:prstGeom>
            <a:solidFill>
              <a:srgbClr val="D2A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133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Bypass Valves</a:t>
            </a:r>
          </a:p>
        </p:txBody>
      </p:sp>
      <p:sp>
        <p:nvSpPr>
          <p:cNvPr id="13314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7239000" y="6575425"/>
            <a:ext cx="1905000" cy="2413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/>
            <a:fld id="{ADC540F4-243B-4B3B-BB92-4B90033FFBBA}" type="slidenum">
              <a:rPr lang="en-US" sz="1200">
                <a:solidFill>
                  <a:srgbClr val="CCECFF"/>
                </a:solidFill>
              </a:rPr>
              <a:pPr eaLnBrk="1" hangingPunct="1"/>
              <a:t>19</a:t>
            </a:fld>
            <a:endParaRPr lang="en-US" sz="1200" dirty="0">
              <a:solidFill>
                <a:srgbClr val="CCECFF"/>
              </a:solidFill>
            </a:endParaRPr>
          </a:p>
        </p:txBody>
      </p:sp>
      <p:sp>
        <p:nvSpPr>
          <p:cNvPr id="13318" name="Text Box 7"/>
          <p:cNvSpPr txBox="1">
            <a:spLocks noChangeAspect="1" noChangeArrowheads="1"/>
          </p:cNvSpPr>
          <p:nvPr/>
        </p:nvSpPr>
        <p:spPr bwMode="auto">
          <a:xfrm>
            <a:off x="4878334" y="1367936"/>
            <a:ext cx="11509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ANTIFREEZE</a:t>
            </a:r>
          </a:p>
          <a:p>
            <a:pPr algn="ctr" eaLnBrk="1" hangingPunct="1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BUCKET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079118" y="5300656"/>
            <a:ext cx="242893" cy="170261"/>
            <a:chOff x="2079118" y="5300656"/>
            <a:chExt cx="242893" cy="170261"/>
          </a:xfrm>
        </p:grpSpPr>
        <p:sp>
          <p:nvSpPr>
            <p:cNvPr id="125" name="AutoShape 13"/>
            <p:cNvSpPr>
              <a:spLocks noChangeAspect="1" noChangeArrowheads="1"/>
            </p:cNvSpPr>
            <p:nvPr/>
          </p:nvSpPr>
          <p:spPr bwMode="auto">
            <a:xfrm rot="5400000" flipH="1">
              <a:off x="2074250" y="5382914"/>
              <a:ext cx="92871" cy="83135"/>
            </a:xfrm>
            <a:prstGeom prst="can">
              <a:avLst>
                <a:gd name="adj" fmla="val 33340"/>
              </a:avLst>
            </a:prstGeom>
            <a:solidFill>
              <a:srgbClr val="D2A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grpSp>
          <p:nvGrpSpPr>
            <p:cNvPr id="13319" name="Group 10"/>
            <p:cNvGrpSpPr>
              <a:grpSpLocks noChangeAspect="1"/>
            </p:cNvGrpSpPr>
            <p:nvPr/>
          </p:nvGrpSpPr>
          <p:grpSpPr bwMode="auto">
            <a:xfrm>
              <a:off x="2145004" y="5300656"/>
              <a:ext cx="109538" cy="127000"/>
              <a:chOff x="1642" y="2010"/>
              <a:chExt cx="46" cy="54"/>
            </a:xfrm>
          </p:grpSpPr>
          <p:sp>
            <p:nvSpPr>
              <p:cNvPr id="13435" name="AutoShape 12"/>
              <p:cNvSpPr>
                <a:spLocks noChangeAspect="1" noChangeArrowheads="1"/>
              </p:cNvSpPr>
              <p:nvPr/>
            </p:nvSpPr>
            <p:spPr bwMode="auto">
              <a:xfrm rot="-5400000">
                <a:off x="1641" y="2035"/>
                <a:ext cx="46" cy="12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3434" name="AutoShape 11"/>
              <p:cNvSpPr>
                <a:spLocks noChangeAspect="1" noChangeArrowheads="1"/>
              </p:cNvSpPr>
              <p:nvPr/>
            </p:nvSpPr>
            <p:spPr bwMode="auto">
              <a:xfrm>
                <a:off x="1642" y="2010"/>
                <a:ext cx="46" cy="12"/>
              </a:xfrm>
              <a:prstGeom prst="roundRect">
                <a:avLst>
                  <a:gd name="adj" fmla="val 50000"/>
                </a:avLst>
              </a:prstGeom>
              <a:solidFill>
                <a:schemeClr val="bg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13320" name="AutoShape 13"/>
            <p:cNvSpPr>
              <a:spLocks noChangeAspect="1" noChangeArrowheads="1"/>
            </p:cNvSpPr>
            <p:nvPr/>
          </p:nvSpPr>
          <p:spPr bwMode="auto">
            <a:xfrm rot="5400000" flipH="1">
              <a:off x="2201361" y="5336375"/>
              <a:ext cx="65087" cy="176213"/>
            </a:xfrm>
            <a:prstGeom prst="can">
              <a:avLst>
                <a:gd name="adj" fmla="val 33340"/>
              </a:avLst>
            </a:prstGeom>
            <a:solidFill>
              <a:srgbClr val="D2A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13321" name="AutoShape 14"/>
          <p:cNvSpPr>
            <a:spLocks noChangeAspect="1" noChangeArrowheads="1"/>
          </p:cNvSpPr>
          <p:nvPr/>
        </p:nvSpPr>
        <p:spPr bwMode="auto">
          <a:xfrm rot="5400000">
            <a:off x="4093661" y="3633781"/>
            <a:ext cx="52387" cy="3576638"/>
          </a:xfrm>
          <a:prstGeom prst="can">
            <a:avLst>
              <a:gd name="adj" fmla="val 107782"/>
            </a:avLst>
          </a:prstGeom>
          <a:solidFill>
            <a:srgbClr val="D2A000"/>
          </a:solidFill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322" name="AutoShape 15"/>
          <p:cNvSpPr>
            <a:spLocks noChangeAspect="1" noChangeArrowheads="1"/>
          </p:cNvSpPr>
          <p:nvPr/>
        </p:nvSpPr>
        <p:spPr bwMode="auto">
          <a:xfrm>
            <a:off x="4708024" y="4324344"/>
            <a:ext cx="220663" cy="349250"/>
          </a:xfrm>
          <a:prstGeom prst="can">
            <a:avLst>
              <a:gd name="adj" fmla="val 18304"/>
            </a:avLst>
          </a:prstGeom>
          <a:solidFill>
            <a:schemeClr val="bg2"/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324" name="AutoShape 23"/>
          <p:cNvSpPr>
            <a:spLocks noChangeAspect="1" noChangeArrowheads="1"/>
          </p:cNvSpPr>
          <p:nvPr/>
        </p:nvSpPr>
        <p:spPr bwMode="auto">
          <a:xfrm>
            <a:off x="7370261" y="4024307"/>
            <a:ext cx="871538" cy="1190624"/>
          </a:xfrm>
          <a:prstGeom prst="can">
            <a:avLst>
              <a:gd name="adj" fmla="val 34153"/>
            </a:avLst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325" name="AutoShape 24"/>
          <p:cNvSpPr>
            <a:spLocks noChangeAspect="1" noChangeArrowheads="1"/>
          </p:cNvSpPr>
          <p:nvPr/>
        </p:nvSpPr>
        <p:spPr bwMode="auto">
          <a:xfrm rot="292156">
            <a:off x="7555999" y="4043357"/>
            <a:ext cx="500063" cy="242887"/>
          </a:xfrm>
          <a:prstGeom prst="cube">
            <a:avLst>
              <a:gd name="adj" fmla="val 65685"/>
            </a:avLst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326" name="AutoShape 25"/>
          <p:cNvSpPr>
            <a:spLocks noChangeAspect="1" noChangeArrowheads="1"/>
          </p:cNvSpPr>
          <p:nvPr/>
        </p:nvSpPr>
        <p:spPr bwMode="auto">
          <a:xfrm rot="16200000">
            <a:off x="7336924" y="4454519"/>
            <a:ext cx="109537" cy="109538"/>
          </a:xfrm>
          <a:prstGeom prst="can">
            <a:avLst>
              <a:gd name="adj" fmla="val 25000"/>
            </a:avLst>
          </a:prstGeom>
          <a:solidFill>
            <a:schemeClr val="bg2"/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327" name="AutoShape 26"/>
          <p:cNvSpPr>
            <a:spLocks noChangeAspect="1" noChangeArrowheads="1"/>
          </p:cNvSpPr>
          <p:nvPr/>
        </p:nvSpPr>
        <p:spPr bwMode="auto">
          <a:xfrm rot="16200000">
            <a:off x="7341686" y="4870444"/>
            <a:ext cx="109537" cy="109538"/>
          </a:xfrm>
          <a:prstGeom prst="can">
            <a:avLst>
              <a:gd name="adj" fmla="val 25000"/>
            </a:avLst>
          </a:prstGeom>
          <a:solidFill>
            <a:schemeClr val="bg2"/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328" name="Oval 27"/>
          <p:cNvSpPr>
            <a:spLocks noChangeAspect="1" noChangeArrowheads="1"/>
          </p:cNvSpPr>
          <p:nvPr/>
        </p:nvSpPr>
        <p:spPr bwMode="auto">
          <a:xfrm>
            <a:off x="4738186" y="4414832"/>
            <a:ext cx="168275" cy="157162"/>
          </a:xfrm>
          <a:prstGeom prst="ellipse">
            <a:avLst/>
          </a:prstGeom>
          <a:solidFill>
            <a:srgbClr val="333333"/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329" name="AutoShape 28"/>
          <p:cNvSpPr>
            <a:spLocks noChangeAspect="1" noChangeArrowheads="1"/>
          </p:cNvSpPr>
          <p:nvPr/>
        </p:nvSpPr>
        <p:spPr bwMode="auto">
          <a:xfrm>
            <a:off x="1436186" y="3700458"/>
            <a:ext cx="2859088" cy="914399"/>
          </a:xfrm>
          <a:prstGeom prst="cube">
            <a:avLst>
              <a:gd name="adj" fmla="val 25000"/>
            </a:avLst>
          </a:prstGeom>
          <a:solidFill>
            <a:schemeClr val="bg1">
              <a:lumMod val="6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13330" name="Group 29"/>
          <p:cNvGrpSpPr>
            <a:grpSpLocks noChangeAspect="1"/>
          </p:cNvGrpSpPr>
          <p:nvPr/>
        </p:nvGrpSpPr>
        <p:grpSpPr bwMode="auto">
          <a:xfrm>
            <a:off x="2290261" y="3103558"/>
            <a:ext cx="60325" cy="668337"/>
            <a:chOff x="1502" y="1193"/>
            <a:chExt cx="36" cy="400"/>
          </a:xfrm>
        </p:grpSpPr>
        <p:sp>
          <p:nvSpPr>
            <p:cNvPr id="13427" name="AutoShape 30"/>
            <p:cNvSpPr>
              <a:spLocks noChangeAspect="1" noChangeArrowheads="1"/>
            </p:cNvSpPr>
            <p:nvPr/>
          </p:nvSpPr>
          <p:spPr bwMode="auto">
            <a:xfrm>
              <a:off x="1502" y="1554"/>
              <a:ext cx="36" cy="39"/>
            </a:xfrm>
            <a:prstGeom prst="can">
              <a:avLst>
                <a:gd name="adj" fmla="val 54167"/>
              </a:avLst>
            </a:prstGeom>
            <a:solidFill>
              <a:srgbClr val="D2A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3428" name="AutoShape 31"/>
            <p:cNvSpPr>
              <a:spLocks noChangeAspect="1" noChangeArrowheads="1"/>
            </p:cNvSpPr>
            <p:nvPr/>
          </p:nvSpPr>
          <p:spPr bwMode="auto">
            <a:xfrm>
              <a:off x="1506" y="1193"/>
              <a:ext cx="27" cy="378"/>
            </a:xfrm>
            <a:prstGeom prst="can">
              <a:avLst>
                <a:gd name="adj" fmla="val 68056"/>
              </a:avLst>
            </a:prstGeom>
            <a:solidFill>
              <a:srgbClr val="D2A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13331" name="Group 32"/>
          <p:cNvGrpSpPr>
            <a:grpSpLocks noChangeAspect="1"/>
          </p:cNvGrpSpPr>
          <p:nvPr/>
        </p:nvGrpSpPr>
        <p:grpSpPr bwMode="auto">
          <a:xfrm>
            <a:off x="1032961" y="2219321"/>
            <a:ext cx="909638" cy="1630361"/>
            <a:chOff x="839" y="915"/>
            <a:chExt cx="382" cy="684"/>
          </a:xfrm>
        </p:grpSpPr>
        <p:sp>
          <p:nvSpPr>
            <p:cNvPr id="13423" name="AutoShape 33"/>
            <p:cNvSpPr>
              <a:spLocks noChangeAspect="1" noChangeArrowheads="1"/>
            </p:cNvSpPr>
            <p:nvPr/>
          </p:nvSpPr>
          <p:spPr bwMode="auto">
            <a:xfrm>
              <a:off x="1133" y="1560"/>
              <a:ext cx="88" cy="39"/>
            </a:xfrm>
            <a:prstGeom prst="can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3424" name="AutoShape 34"/>
            <p:cNvSpPr>
              <a:spLocks noChangeAspect="1" noChangeArrowheads="1"/>
            </p:cNvSpPr>
            <p:nvPr/>
          </p:nvSpPr>
          <p:spPr bwMode="auto">
            <a:xfrm>
              <a:off x="1143" y="1001"/>
              <a:ext cx="68" cy="576"/>
            </a:xfrm>
            <a:prstGeom prst="can">
              <a:avLst>
                <a:gd name="adj" fmla="val 41176"/>
              </a:avLst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3425" name="AutoShape 35"/>
            <p:cNvSpPr>
              <a:spLocks noChangeAspect="1" noChangeArrowheads="1"/>
            </p:cNvSpPr>
            <p:nvPr/>
          </p:nvSpPr>
          <p:spPr bwMode="auto">
            <a:xfrm rot="2902845">
              <a:off x="1004" y="922"/>
              <a:ext cx="201" cy="221"/>
            </a:xfrm>
            <a:custGeom>
              <a:avLst/>
              <a:gdLst>
                <a:gd name="T0" fmla="*/ 101 w 21600"/>
                <a:gd name="T1" fmla="*/ 0 h 21600"/>
                <a:gd name="T2" fmla="*/ 54 w 21600"/>
                <a:gd name="T3" fmla="*/ 55 h 21600"/>
                <a:gd name="T4" fmla="*/ 101 w 21600"/>
                <a:gd name="T5" fmla="*/ 71 h 21600"/>
                <a:gd name="T6" fmla="*/ 147 w 21600"/>
                <a:gd name="T7" fmla="*/ 55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1934 w 21600"/>
                <a:gd name="T13" fmla="*/ 0 h 21600"/>
                <a:gd name="T14" fmla="*/ 19666 w 21600"/>
                <a:gd name="T15" fmla="*/ 860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8171" y="7932"/>
                  </a:moveTo>
                  <a:cubicBezTo>
                    <a:pt x="8888" y="7274"/>
                    <a:pt x="9826" y="6909"/>
                    <a:pt x="10800" y="6910"/>
                  </a:cubicBezTo>
                  <a:cubicBezTo>
                    <a:pt x="11773" y="6910"/>
                    <a:pt x="12711" y="7274"/>
                    <a:pt x="13428" y="7932"/>
                  </a:cubicBezTo>
                  <a:lnTo>
                    <a:pt x="18097" y="2838"/>
                  </a:lnTo>
                  <a:cubicBezTo>
                    <a:pt x="16105" y="1012"/>
                    <a:pt x="13502" y="-1"/>
                    <a:pt x="10799" y="0"/>
                  </a:cubicBezTo>
                  <a:cubicBezTo>
                    <a:pt x="8097" y="0"/>
                    <a:pt x="5494" y="1012"/>
                    <a:pt x="3502" y="283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3426" name="AutoShape 36"/>
            <p:cNvSpPr>
              <a:spLocks noChangeAspect="1" noChangeArrowheads="1"/>
            </p:cNvSpPr>
            <p:nvPr/>
          </p:nvSpPr>
          <p:spPr bwMode="auto">
            <a:xfrm rot="-5077537">
              <a:off x="949" y="805"/>
              <a:ext cx="68" cy="288"/>
            </a:xfrm>
            <a:prstGeom prst="can">
              <a:avLst>
                <a:gd name="adj" fmla="val 34333"/>
              </a:avLst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13332" name="Group 37"/>
          <p:cNvGrpSpPr>
            <a:grpSpLocks noChangeAspect="1"/>
          </p:cNvGrpSpPr>
          <p:nvPr/>
        </p:nvGrpSpPr>
        <p:grpSpPr bwMode="auto">
          <a:xfrm rot="5400000" flipH="1">
            <a:off x="4215899" y="4368794"/>
            <a:ext cx="58737" cy="274638"/>
            <a:chOff x="1502" y="1193"/>
            <a:chExt cx="36" cy="400"/>
          </a:xfrm>
        </p:grpSpPr>
        <p:sp>
          <p:nvSpPr>
            <p:cNvPr id="13421" name="AutoShape 38"/>
            <p:cNvSpPr>
              <a:spLocks noChangeAspect="1" noChangeArrowheads="1"/>
            </p:cNvSpPr>
            <p:nvPr/>
          </p:nvSpPr>
          <p:spPr bwMode="auto">
            <a:xfrm>
              <a:off x="1502" y="1554"/>
              <a:ext cx="36" cy="39"/>
            </a:xfrm>
            <a:prstGeom prst="can">
              <a:avLst>
                <a:gd name="adj" fmla="val 54167"/>
              </a:avLst>
            </a:prstGeom>
            <a:solidFill>
              <a:srgbClr val="CCECFF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3422" name="AutoShape 39"/>
            <p:cNvSpPr>
              <a:spLocks noChangeAspect="1" noChangeArrowheads="1"/>
            </p:cNvSpPr>
            <p:nvPr/>
          </p:nvSpPr>
          <p:spPr bwMode="auto">
            <a:xfrm>
              <a:off x="1506" y="1193"/>
              <a:ext cx="27" cy="378"/>
            </a:xfrm>
            <a:prstGeom prst="can">
              <a:avLst>
                <a:gd name="adj" fmla="val 68056"/>
              </a:avLst>
            </a:prstGeom>
            <a:solidFill>
              <a:srgbClr val="D2A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13333" name="AutoShape 40"/>
          <p:cNvSpPr>
            <a:spLocks noChangeAspect="1" noChangeArrowheads="1"/>
          </p:cNvSpPr>
          <p:nvPr/>
        </p:nvSpPr>
        <p:spPr bwMode="auto">
          <a:xfrm rot="5400000" flipH="1">
            <a:off x="5014411" y="4364032"/>
            <a:ext cx="44450" cy="288925"/>
          </a:xfrm>
          <a:prstGeom prst="can">
            <a:avLst>
              <a:gd name="adj" fmla="val 10262"/>
            </a:avLst>
          </a:prstGeom>
          <a:solidFill>
            <a:srgbClr val="D2A000"/>
          </a:solidFill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334" name="AutoShape 41"/>
          <p:cNvSpPr>
            <a:spLocks noChangeAspect="1" noChangeArrowheads="1"/>
          </p:cNvSpPr>
          <p:nvPr/>
        </p:nvSpPr>
        <p:spPr bwMode="auto">
          <a:xfrm rot="18912504" flipH="1">
            <a:off x="6876549" y="4899019"/>
            <a:ext cx="90488" cy="101600"/>
          </a:xfrm>
          <a:custGeom>
            <a:avLst/>
            <a:gdLst>
              <a:gd name="T0" fmla="*/ 29 w 21600"/>
              <a:gd name="T1" fmla="*/ 0 h 21600"/>
              <a:gd name="T2" fmla="*/ 16 w 21600"/>
              <a:gd name="T3" fmla="*/ 21 h 21600"/>
              <a:gd name="T4" fmla="*/ 29 w 21600"/>
              <a:gd name="T5" fmla="*/ 27 h 21600"/>
              <a:gd name="T6" fmla="*/ 41 w 21600"/>
              <a:gd name="T7" fmla="*/ 21 h 21600"/>
              <a:gd name="T8" fmla="*/ 0 60000 65536"/>
              <a:gd name="T9" fmla="*/ 0 60000 65536"/>
              <a:gd name="T10" fmla="*/ 0 60000 65536"/>
              <a:gd name="T11" fmla="*/ 0 60000 65536"/>
              <a:gd name="T12" fmla="*/ 1137 w 21600"/>
              <a:gd name="T13" fmla="*/ 0 h 21600"/>
              <a:gd name="T14" fmla="*/ 20463 w 21600"/>
              <a:gd name="T15" fmla="*/ 1012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9530" y="9809"/>
                </a:moveTo>
                <a:cubicBezTo>
                  <a:pt x="9835" y="9418"/>
                  <a:pt x="10304" y="9189"/>
                  <a:pt x="10800" y="9190"/>
                </a:cubicBezTo>
                <a:cubicBezTo>
                  <a:pt x="11295" y="9190"/>
                  <a:pt x="11764" y="9418"/>
                  <a:pt x="12069" y="9809"/>
                </a:cubicBezTo>
                <a:lnTo>
                  <a:pt x="19314" y="4155"/>
                </a:lnTo>
                <a:cubicBezTo>
                  <a:pt x="17267" y="1533"/>
                  <a:pt x="14126" y="-1"/>
                  <a:pt x="10799" y="0"/>
                </a:cubicBezTo>
                <a:cubicBezTo>
                  <a:pt x="7473" y="0"/>
                  <a:pt x="4332" y="1533"/>
                  <a:pt x="2285" y="4155"/>
                </a:cubicBezTo>
                <a:close/>
              </a:path>
            </a:pathLst>
          </a:custGeom>
          <a:solidFill>
            <a:srgbClr val="D2A000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13335" name="Group 43"/>
          <p:cNvGrpSpPr>
            <a:grpSpLocks noChangeAspect="1"/>
          </p:cNvGrpSpPr>
          <p:nvPr/>
        </p:nvGrpSpPr>
        <p:grpSpPr bwMode="auto">
          <a:xfrm flipH="1">
            <a:off x="5158874" y="4411657"/>
            <a:ext cx="193675" cy="128587"/>
            <a:chOff x="2407" y="1628"/>
            <a:chExt cx="81" cy="54"/>
          </a:xfrm>
        </p:grpSpPr>
        <p:sp>
          <p:nvSpPr>
            <p:cNvPr id="13419" name="AutoShape 44"/>
            <p:cNvSpPr>
              <a:spLocks noChangeAspect="1" noChangeArrowheads="1"/>
            </p:cNvSpPr>
            <p:nvPr/>
          </p:nvSpPr>
          <p:spPr bwMode="auto">
            <a:xfrm rot="-5400000">
              <a:off x="2434" y="1628"/>
              <a:ext cx="27" cy="81"/>
            </a:xfrm>
            <a:prstGeom prst="can">
              <a:avLst>
                <a:gd name="adj" fmla="val 33319"/>
              </a:avLst>
            </a:prstGeom>
            <a:solidFill>
              <a:srgbClr val="D2A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3420" name="AutoShape 45"/>
            <p:cNvSpPr>
              <a:spLocks noChangeAspect="1" noChangeArrowheads="1"/>
            </p:cNvSpPr>
            <p:nvPr/>
          </p:nvSpPr>
          <p:spPr bwMode="auto">
            <a:xfrm>
              <a:off x="2434" y="1628"/>
              <a:ext cx="27" cy="36"/>
            </a:xfrm>
            <a:prstGeom prst="can">
              <a:avLst>
                <a:gd name="adj" fmla="val 33333"/>
              </a:avLst>
            </a:prstGeom>
            <a:solidFill>
              <a:srgbClr val="D2A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124456" y="3876675"/>
            <a:ext cx="267786" cy="549269"/>
            <a:chOff x="5162049" y="4038595"/>
            <a:chExt cx="187325" cy="392112"/>
          </a:xfrm>
        </p:grpSpPr>
        <p:sp>
          <p:nvSpPr>
            <p:cNvPr id="13336" name="Oval 46"/>
            <p:cNvSpPr>
              <a:spLocks noChangeAspect="1" noChangeArrowheads="1"/>
            </p:cNvSpPr>
            <p:nvPr/>
          </p:nvSpPr>
          <p:spPr bwMode="auto">
            <a:xfrm flipH="1">
              <a:off x="5162049" y="4038595"/>
              <a:ext cx="187325" cy="230187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3337" name="Oval 47"/>
            <p:cNvSpPr>
              <a:spLocks noChangeAspect="1" noChangeArrowheads="1"/>
            </p:cNvSpPr>
            <p:nvPr/>
          </p:nvSpPr>
          <p:spPr bwMode="auto">
            <a:xfrm flipH="1">
              <a:off x="5162049" y="4200520"/>
              <a:ext cx="187325" cy="230187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3338" name="AutoShape 48"/>
            <p:cNvSpPr>
              <a:spLocks noChangeAspect="1" noChangeArrowheads="1"/>
            </p:cNvSpPr>
            <p:nvPr/>
          </p:nvSpPr>
          <p:spPr bwMode="auto">
            <a:xfrm flipH="1">
              <a:off x="5162049" y="4138607"/>
              <a:ext cx="187325" cy="200025"/>
            </a:xfrm>
            <a:prstGeom prst="can">
              <a:avLst>
                <a:gd name="adj" fmla="val 26695"/>
              </a:avLst>
            </a:prstGeom>
            <a:solidFill>
              <a:srgbClr val="96969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13340" name="AutoShape 50"/>
          <p:cNvSpPr>
            <a:spLocks noChangeAspect="1" noChangeArrowheads="1"/>
          </p:cNvSpPr>
          <p:nvPr/>
        </p:nvSpPr>
        <p:spPr bwMode="auto">
          <a:xfrm rot="5400000" flipH="1">
            <a:off x="5457324" y="4364032"/>
            <a:ext cx="44450" cy="288925"/>
          </a:xfrm>
          <a:prstGeom prst="can">
            <a:avLst>
              <a:gd name="adj" fmla="val 10262"/>
            </a:avLst>
          </a:prstGeom>
          <a:solidFill>
            <a:srgbClr val="D2A000"/>
          </a:solidFill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341" name="AutoShape 51"/>
          <p:cNvSpPr>
            <a:spLocks noChangeAspect="1" noChangeArrowheads="1"/>
          </p:cNvSpPr>
          <p:nvPr/>
        </p:nvSpPr>
        <p:spPr bwMode="auto">
          <a:xfrm rot="5400000" flipH="1">
            <a:off x="7016249" y="4806944"/>
            <a:ext cx="49212" cy="233363"/>
          </a:xfrm>
          <a:prstGeom prst="can">
            <a:avLst>
              <a:gd name="adj" fmla="val 7486"/>
            </a:avLst>
          </a:prstGeom>
          <a:solidFill>
            <a:srgbClr val="D2A000"/>
          </a:solidFill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13342" name="Group 52"/>
          <p:cNvGrpSpPr>
            <a:grpSpLocks noChangeAspect="1"/>
          </p:cNvGrpSpPr>
          <p:nvPr/>
        </p:nvGrpSpPr>
        <p:grpSpPr bwMode="auto">
          <a:xfrm flipH="1" flipV="1">
            <a:off x="6460624" y="4478332"/>
            <a:ext cx="192088" cy="128587"/>
            <a:chOff x="2407" y="1628"/>
            <a:chExt cx="81" cy="54"/>
          </a:xfrm>
        </p:grpSpPr>
        <p:sp>
          <p:nvSpPr>
            <p:cNvPr id="13417" name="AutoShape 53"/>
            <p:cNvSpPr>
              <a:spLocks noChangeAspect="1" noChangeArrowheads="1"/>
            </p:cNvSpPr>
            <p:nvPr/>
          </p:nvSpPr>
          <p:spPr bwMode="auto">
            <a:xfrm rot="-5400000">
              <a:off x="2434" y="1628"/>
              <a:ext cx="27" cy="81"/>
            </a:xfrm>
            <a:prstGeom prst="can">
              <a:avLst>
                <a:gd name="adj" fmla="val 33319"/>
              </a:avLst>
            </a:prstGeom>
            <a:solidFill>
              <a:srgbClr val="D2A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3418" name="AutoShape 54"/>
            <p:cNvSpPr>
              <a:spLocks noChangeAspect="1" noChangeArrowheads="1"/>
            </p:cNvSpPr>
            <p:nvPr/>
          </p:nvSpPr>
          <p:spPr bwMode="auto">
            <a:xfrm>
              <a:off x="2434" y="1628"/>
              <a:ext cx="27" cy="36"/>
            </a:xfrm>
            <a:prstGeom prst="can">
              <a:avLst>
                <a:gd name="adj" fmla="val 33333"/>
              </a:avLst>
            </a:prstGeom>
            <a:solidFill>
              <a:srgbClr val="D2A000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13343" name="AutoShape 55"/>
          <p:cNvSpPr>
            <a:spLocks noChangeAspect="1" noChangeArrowheads="1"/>
          </p:cNvSpPr>
          <p:nvPr/>
        </p:nvSpPr>
        <p:spPr bwMode="auto">
          <a:xfrm rot="5400000" flipH="1">
            <a:off x="6894011" y="4222744"/>
            <a:ext cx="55562" cy="576263"/>
          </a:xfrm>
          <a:prstGeom prst="can">
            <a:avLst>
              <a:gd name="adj" fmla="val 16373"/>
            </a:avLst>
          </a:prstGeom>
          <a:solidFill>
            <a:srgbClr val="D2A000"/>
          </a:solidFill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344" name="AutoShape 56"/>
          <p:cNvSpPr>
            <a:spLocks noChangeAspect="1" noChangeArrowheads="1"/>
          </p:cNvSpPr>
          <p:nvPr/>
        </p:nvSpPr>
        <p:spPr bwMode="auto">
          <a:xfrm rot="10800000" flipH="1">
            <a:off x="6870198" y="4946643"/>
            <a:ext cx="49213" cy="452437"/>
          </a:xfrm>
          <a:prstGeom prst="can">
            <a:avLst>
              <a:gd name="adj" fmla="val 14514"/>
            </a:avLst>
          </a:prstGeom>
          <a:solidFill>
            <a:srgbClr val="D2A000"/>
          </a:solidFill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345" name="AutoShape 57"/>
          <p:cNvSpPr>
            <a:spLocks noChangeAspect="1" noChangeArrowheads="1"/>
          </p:cNvSpPr>
          <p:nvPr/>
        </p:nvSpPr>
        <p:spPr bwMode="auto">
          <a:xfrm rot="10800000" flipH="1">
            <a:off x="6532061" y="4591044"/>
            <a:ext cx="49213" cy="822324"/>
          </a:xfrm>
          <a:prstGeom prst="can">
            <a:avLst>
              <a:gd name="adj" fmla="val 26380"/>
            </a:avLst>
          </a:prstGeom>
          <a:solidFill>
            <a:srgbClr val="D2A000"/>
          </a:solidFill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13346" name="Group 58"/>
          <p:cNvGrpSpPr>
            <a:grpSpLocks noChangeAspect="1"/>
          </p:cNvGrpSpPr>
          <p:nvPr/>
        </p:nvGrpSpPr>
        <p:grpSpPr bwMode="auto">
          <a:xfrm>
            <a:off x="7094036" y="4354507"/>
            <a:ext cx="192088" cy="252412"/>
            <a:chOff x="3383" y="1811"/>
            <a:chExt cx="81" cy="106"/>
          </a:xfrm>
        </p:grpSpPr>
        <p:grpSp>
          <p:nvGrpSpPr>
            <p:cNvPr id="13413" name="Group 59"/>
            <p:cNvGrpSpPr>
              <a:grpSpLocks noChangeAspect="1"/>
            </p:cNvGrpSpPr>
            <p:nvPr/>
          </p:nvGrpSpPr>
          <p:grpSpPr bwMode="auto">
            <a:xfrm flipH="1" flipV="1">
              <a:off x="3383" y="1863"/>
              <a:ext cx="81" cy="54"/>
              <a:chOff x="2407" y="1628"/>
              <a:chExt cx="81" cy="54"/>
            </a:xfrm>
          </p:grpSpPr>
          <p:sp>
            <p:nvSpPr>
              <p:cNvPr id="13415" name="AutoShape 60"/>
              <p:cNvSpPr>
                <a:spLocks noChangeAspect="1" noChangeArrowheads="1"/>
              </p:cNvSpPr>
              <p:nvPr/>
            </p:nvSpPr>
            <p:spPr bwMode="auto">
              <a:xfrm rot="-5400000">
                <a:off x="2434" y="1628"/>
                <a:ext cx="27" cy="81"/>
              </a:xfrm>
              <a:prstGeom prst="can">
                <a:avLst>
                  <a:gd name="adj" fmla="val 33319"/>
                </a:avLst>
              </a:prstGeom>
              <a:solidFill>
                <a:schemeClr val="bg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3416" name="AutoShape 61"/>
              <p:cNvSpPr>
                <a:spLocks noChangeAspect="1" noChangeArrowheads="1"/>
              </p:cNvSpPr>
              <p:nvPr/>
            </p:nvSpPr>
            <p:spPr bwMode="auto">
              <a:xfrm>
                <a:off x="2434" y="1628"/>
                <a:ext cx="27" cy="36"/>
              </a:xfrm>
              <a:prstGeom prst="can">
                <a:avLst>
                  <a:gd name="adj" fmla="val 33333"/>
                </a:avLst>
              </a:prstGeom>
              <a:solidFill>
                <a:schemeClr val="bg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13414" name="Line 62"/>
            <p:cNvSpPr>
              <a:spLocks noChangeAspect="1" noChangeShapeType="1"/>
            </p:cNvSpPr>
            <p:nvPr/>
          </p:nvSpPr>
          <p:spPr bwMode="auto">
            <a:xfrm flipV="1">
              <a:off x="3423" y="1811"/>
              <a:ext cx="0" cy="64"/>
            </a:xfrm>
            <a:prstGeom prst="line">
              <a:avLst/>
            </a:prstGeom>
            <a:noFill/>
            <a:ln w="19050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3347" name="Group 63"/>
          <p:cNvGrpSpPr>
            <a:grpSpLocks noChangeAspect="1"/>
          </p:cNvGrpSpPr>
          <p:nvPr/>
        </p:nvGrpSpPr>
        <p:grpSpPr bwMode="auto">
          <a:xfrm flipV="1">
            <a:off x="7089274" y="4827582"/>
            <a:ext cx="192088" cy="252412"/>
            <a:chOff x="3383" y="1811"/>
            <a:chExt cx="81" cy="106"/>
          </a:xfrm>
        </p:grpSpPr>
        <p:grpSp>
          <p:nvGrpSpPr>
            <p:cNvPr id="13409" name="Group 64"/>
            <p:cNvGrpSpPr>
              <a:grpSpLocks noChangeAspect="1"/>
            </p:cNvGrpSpPr>
            <p:nvPr/>
          </p:nvGrpSpPr>
          <p:grpSpPr bwMode="auto">
            <a:xfrm flipH="1" flipV="1">
              <a:off x="3383" y="1863"/>
              <a:ext cx="81" cy="54"/>
              <a:chOff x="2407" y="1628"/>
              <a:chExt cx="81" cy="54"/>
            </a:xfrm>
          </p:grpSpPr>
          <p:sp>
            <p:nvSpPr>
              <p:cNvPr id="13411" name="AutoShape 65"/>
              <p:cNvSpPr>
                <a:spLocks noChangeAspect="1" noChangeArrowheads="1"/>
              </p:cNvSpPr>
              <p:nvPr/>
            </p:nvSpPr>
            <p:spPr bwMode="auto">
              <a:xfrm rot="-5400000">
                <a:off x="2434" y="1628"/>
                <a:ext cx="27" cy="81"/>
              </a:xfrm>
              <a:prstGeom prst="can">
                <a:avLst>
                  <a:gd name="adj" fmla="val 33319"/>
                </a:avLst>
              </a:prstGeom>
              <a:solidFill>
                <a:schemeClr val="bg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3412" name="AutoShape 66"/>
              <p:cNvSpPr>
                <a:spLocks noChangeAspect="1" noChangeArrowheads="1"/>
              </p:cNvSpPr>
              <p:nvPr/>
            </p:nvSpPr>
            <p:spPr bwMode="auto">
              <a:xfrm>
                <a:off x="2434" y="1628"/>
                <a:ext cx="27" cy="36"/>
              </a:xfrm>
              <a:prstGeom prst="can">
                <a:avLst>
                  <a:gd name="adj" fmla="val 33333"/>
                </a:avLst>
              </a:prstGeom>
              <a:solidFill>
                <a:schemeClr val="bg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13410" name="Line 67"/>
            <p:cNvSpPr>
              <a:spLocks noChangeAspect="1" noChangeShapeType="1"/>
            </p:cNvSpPr>
            <p:nvPr/>
          </p:nvSpPr>
          <p:spPr bwMode="auto">
            <a:xfrm flipV="1">
              <a:off x="3423" y="1811"/>
              <a:ext cx="0" cy="64"/>
            </a:xfrm>
            <a:prstGeom prst="line">
              <a:avLst/>
            </a:prstGeom>
            <a:noFill/>
            <a:ln w="19050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3348" name="AutoShape 68"/>
          <p:cNvSpPr>
            <a:spLocks noChangeAspect="1" noChangeArrowheads="1"/>
          </p:cNvSpPr>
          <p:nvPr/>
        </p:nvSpPr>
        <p:spPr bwMode="auto">
          <a:xfrm rot="10800000" flipH="1">
            <a:off x="7162299" y="4591044"/>
            <a:ext cx="50800" cy="247650"/>
          </a:xfrm>
          <a:prstGeom prst="can">
            <a:avLst>
              <a:gd name="adj" fmla="val 7696"/>
            </a:avLst>
          </a:prstGeom>
          <a:solidFill>
            <a:srgbClr val="D2A000"/>
          </a:solidFill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349" name="AutoShape 69"/>
          <p:cNvSpPr>
            <a:spLocks noChangeAspect="1" noChangeArrowheads="1"/>
          </p:cNvSpPr>
          <p:nvPr/>
        </p:nvSpPr>
        <p:spPr bwMode="auto">
          <a:xfrm rot="5400000" flipH="1">
            <a:off x="7286124" y="4470394"/>
            <a:ext cx="53975" cy="84138"/>
          </a:xfrm>
          <a:prstGeom prst="can">
            <a:avLst>
              <a:gd name="adj" fmla="val 2461"/>
            </a:avLst>
          </a:prstGeom>
          <a:solidFill>
            <a:srgbClr val="D2A000"/>
          </a:solidFill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350" name="AutoShape 70"/>
          <p:cNvSpPr>
            <a:spLocks noChangeAspect="1" noChangeArrowheads="1"/>
          </p:cNvSpPr>
          <p:nvPr/>
        </p:nvSpPr>
        <p:spPr bwMode="auto">
          <a:xfrm rot="5400000" flipH="1">
            <a:off x="7282949" y="4883144"/>
            <a:ext cx="53975" cy="84138"/>
          </a:xfrm>
          <a:prstGeom prst="can">
            <a:avLst>
              <a:gd name="adj" fmla="val 2461"/>
            </a:avLst>
          </a:prstGeom>
          <a:solidFill>
            <a:srgbClr val="D2A000"/>
          </a:solidFill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13351" name="Group 71"/>
          <p:cNvGrpSpPr>
            <a:grpSpLocks noChangeAspect="1"/>
          </p:cNvGrpSpPr>
          <p:nvPr/>
        </p:nvGrpSpPr>
        <p:grpSpPr bwMode="auto">
          <a:xfrm flipV="1">
            <a:off x="4290511" y="4405307"/>
            <a:ext cx="192088" cy="252412"/>
            <a:chOff x="3383" y="1811"/>
            <a:chExt cx="81" cy="106"/>
          </a:xfrm>
        </p:grpSpPr>
        <p:grpSp>
          <p:nvGrpSpPr>
            <p:cNvPr id="13405" name="Group 72"/>
            <p:cNvGrpSpPr>
              <a:grpSpLocks noChangeAspect="1"/>
            </p:cNvGrpSpPr>
            <p:nvPr/>
          </p:nvGrpSpPr>
          <p:grpSpPr bwMode="auto">
            <a:xfrm flipH="1" flipV="1">
              <a:off x="3383" y="1863"/>
              <a:ext cx="81" cy="54"/>
              <a:chOff x="2407" y="1628"/>
              <a:chExt cx="81" cy="54"/>
            </a:xfrm>
          </p:grpSpPr>
          <p:sp>
            <p:nvSpPr>
              <p:cNvPr id="13407" name="AutoShape 73"/>
              <p:cNvSpPr>
                <a:spLocks noChangeAspect="1" noChangeArrowheads="1"/>
              </p:cNvSpPr>
              <p:nvPr/>
            </p:nvSpPr>
            <p:spPr bwMode="auto">
              <a:xfrm rot="-5400000">
                <a:off x="2434" y="1628"/>
                <a:ext cx="27" cy="81"/>
              </a:xfrm>
              <a:prstGeom prst="can">
                <a:avLst>
                  <a:gd name="adj" fmla="val 33319"/>
                </a:avLst>
              </a:prstGeom>
              <a:solidFill>
                <a:schemeClr val="bg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3408" name="AutoShape 74"/>
              <p:cNvSpPr>
                <a:spLocks noChangeAspect="1" noChangeArrowheads="1"/>
              </p:cNvSpPr>
              <p:nvPr/>
            </p:nvSpPr>
            <p:spPr bwMode="auto">
              <a:xfrm>
                <a:off x="2434" y="1628"/>
                <a:ext cx="27" cy="36"/>
              </a:xfrm>
              <a:prstGeom prst="can">
                <a:avLst>
                  <a:gd name="adj" fmla="val 33333"/>
                </a:avLst>
              </a:prstGeom>
              <a:solidFill>
                <a:schemeClr val="bg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sp>
          <p:nvSpPr>
            <p:cNvPr id="13406" name="Line 75"/>
            <p:cNvSpPr>
              <a:spLocks noChangeAspect="1" noChangeShapeType="1"/>
            </p:cNvSpPr>
            <p:nvPr/>
          </p:nvSpPr>
          <p:spPr bwMode="auto">
            <a:xfrm flipV="1">
              <a:off x="3423" y="1811"/>
              <a:ext cx="0" cy="64"/>
            </a:xfrm>
            <a:prstGeom prst="line">
              <a:avLst/>
            </a:prstGeom>
            <a:noFill/>
            <a:ln w="19050">
              <a:solidFill>
                <a:srgbClr val="333333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3352" name="AutoShape 76"/>
          <p:cNvSpPr>
            <a:spLocks noChangeAspect="1" noChangeArrowheads="1"/>
          </p:cNvSpPr>
          <p:nvPr/>
        </p:nvSpPr>
        <p:spPr bwMode="auto">
          <a:xfrm rot="5400000" flipH="1">
            <a:off x="4571499" y="4373557"/>
            <a:ext cx="52387" cy="260350"/>
          </a:xfrm>
          <a:prstGeom prst="can">
            <a:avLst>
              <a:gd name="adj" fmla="val 7846"/>
            </a:avLst>
          </a:prstGeom>
          <a:solidFill>
            <a:srgbClr val="D2A000"/>
          </a:solidFill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353" name="Oval 77"/>
          <p:cNvSpPr>
            <a:spLocks noChangeAspect="1" noChangeArrowheads="1"/>
          </p:cNvSpPr>
          <p:nvPr/>
        </p:nvSpPr>
        <p:spPr bwMode="auto">
          <a:xfrm>
            <a:off x="4714374" y="4425944"/>
            <a:ext cx="168275" cy="157162"/>
          </a:xfrm>
          <a:prstGeom prst="ellipse">
            <a:avLst/>
          </a:prstGeom>
          <a:solidFill>
            <a:srgbClr val="DDDDDD"/>
          </a:solidFill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4433386" y="1917508"/>
            <a:ext cx="514350" cy="966975"/>
            <a:chOff x="4433386" y="1917508"/>
            <a:chExt cx="514350" cy="966975"/>
          </a:xfrm>
        </p:grpSpPr>
        <p:sp>
          <p:nvSpPr>
            <p:cNvPr id="13401" name="AutoShape 79"/>
            <p:cNvSpPr>
              <a:spLocks noChangeAspect="1" noChangeArrowheads="1"/>
            </p:cNvSpPr>
            <p:nvPr/>
          </p:nvSpPr>
          <p:spPr bwMode="auto">
            <a:xfrm>
              <a:off x="4433386" y="2098031"/>
              <a:ext cx="514350" cy="786452"/>
            </a:xfrm>
            <a:prstGeom prst="can">
              <a:avLst>
                <a:gd name="adj" fmla="val 38194"/>
              </a:avLst>
            </a:prstGeom>
            <a:solidFill>
              <a:schemeClr val="accent5">
                <a:lumMod val="50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txBody>
            <a:bodyPr wrap="none" anchor="ctr"/>
            <a:lstStyle/>
            <a:p>
              <a:endParaRPr lang="en-US" dirty="0"/>
            </a:p>
          </p:txBody>
        </p:sp>
        <p:grpSp>
          <p:nvGrpSpPr>
            <p:cNvPr id="13402" name="Group 80"/>
            <p:cNvGrpSpPr>
              <a:grpSpLocks noChangeAspect="1"/>
            </p:cNvGrpSpPr>
            <p:nvPr/>
          </p:nvGrpSpPr>
          <p:grpSpPr bwMode="auto">
            <a:xfrm>
              <a:off x="4573880" y="1917508"/>
              <a:ext cx="240506" cy="552900"/>
              <a:chOff x="2329" y="789"/>
              <a:chExt cx="101" cy="232"/>
            </a:xfrm>
          </p:grpSpPr>
          <p:sp>
            <p:nvSpPr>
              <p:cNvPr id="13403" name="Freeform 81"/>
              <p:cNvSpPr>
                <a:spLocks noChangeAspect="1"/>
              </p:cNvSpPr>
              <p:nvPr/>
            </p:nvSpPr>
            <p:spPr bwMode="auto">
              <a:xfrm>
                <a:off x="2343" y="789"/>
                <a:ext cx="87" cy="217"/>
              </a:xfrm>
              <a:custGeom>
                <a:avLst/>
                <a:gdLst>
                  <a:gd name="T0" fmla="*/ 0 w 87"/>
                  <a:gd name="T1" fmla="*/ 217 h 217"/>
                  <a:gd name="T2" fmla="*/ 8 w 87"/>
                  <a:gd name="T3" fmla="*/ 48 h 217"/>
                  <a:gd name="T4" fmla="*/ 50 w 87"/>
                  <a:gd name="T5" fmla="*/ 2 h 217"/>
                  <a:gd name="T6" fmla="*/ 81 w 87"/>
                  <a:gd name="T7" fmla="*/ 38 h 217"/>
                  <a:gd name="T8" fmla="*/ 86 w 87"/>
                  <a:gd name="T9" fmla="*/ 84 h 2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7"/>
                  <a:gd name="T16" fmla="*/ 0 h 217"/>
                  <a:gd name="T17" fmla="*/ 87 w 87"/>
                  <a:gd name="T18" fmla="*/ 217 h 2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7" h="217">
                    <a:moveTo>
                      <a:pt x="0" y="217"/>
                    </a:moveTo>
                    <a:cubicBezTo>
                      <a:pt x="1" y="189"/>
                      <a:pt x="0" y="84"/>
                      <a:pt x="8" y="48"/>
                    </a:cubicBezTo>
                    <a:cubicBezTo>
                      <a:pt x="16" y="12"/>
                      <a:pt x="38" y="4"/>
                      <a:pt x="50" y="2"/>
                    </a:cubicBezTo>
                    <a:cubicBezTo>
                      <a:pt x="62" y="0"/>
                      <a:pt x="75" y="24"/>
                      <a:pt x="81" y="38"/>
                    </a:cubicBezTo>
                    <a:cubicBezTo>
                      <a:pt x="87" y="52"/>
                      <a:pt x="85" y="75"/>
                      <a:pt x="86" y="84"/>
                    </a:cubicBez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404" name="Oval 82"/>
              <p:cNvSpPr>
                <a:spLocks noChangeAspect="1" noChangeArrowheads="1"/>
              </p:cNvSpPr>
              <p:nvPr/>
            </p:nvSpPr>
            <p:spPr bwMode="auto">
              <a:xfrm>
                <a:off x="2329" y="991"/>
                <a:ext cx="30" cy="30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</p:grpSp>
      <p:sp>
        <p:nvSpPr>
          <p:cNvPr id="13355" name="AutoShape 83"/>
          <p:cNvSpPr>
            <a:spLocks noChangeAspect="1" noChangeArrowheads="1"/>
          </p:cNvSpPr>
          <p:nvPr/>
        </p:nvSpPr>
        <p:spPr bwMode="auto">
          <a:xfrm rot="10800000" flipH="1" flipV="1">
            <a:off x="4366711" y="2093909"/>
            <a:ext cx="39688" cy="2317748"/>
          </a:xfrm>
          <a:prstGeom prst="can">
            <a:avLst>
              <a:gd name="adj" fmla="val 92196"/>
            </a:avLst>
          </a:prstGeom>
          <a:solidFill>
            <a:srgbClr val="D2A000"/>
          </a:solidFill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356" name="AutoShape 84"/>
          <p:cNvSpPr>
            <a:spLocks noChangeAspect="1" noChangeArrowheads="1"/>
          </p:cNvSpPr>
          <p:nvPr/>
        </p:nvSpPr>
        <p:spPr bwMode="auto">
          <a:xfrm rot="10800000" flipH="1">
            <a:off x="4468311" y="2114546"/>
            <a:ext cx="41275" cy="138112"/>
          </a:xfrm>
          <a:prstGeom prst="can">
            <a:avLst>
              <a:gd name="adj" fmla="val 5283"/>
            </a:avLst>
          </a:prstGeom>
          <a:solidFill>
            <a:srgbClr val="D2A000"/>
          </a:solidFill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357" name="AutoShape 85"/>
          <p:cNvSpPr>
            <a:spLocks noChangeAspect="1" noChangeArrowheads="1"/>
          </p:cNvSpPr>
          <p:nvPr/>
        </p:nvSpPr>
        <p:spPr bwMode="auto">
          <a:xfrm>
            <a:off x="4366711" y="2051046"/>
            <a:ext cx="139700" cy="133350"/>
          </a:xfrm>
          <a:custGeom>
            <a:avLst/>
            <a:gdLst>
              <a:gd name="T0" fmla="*/ 44 w 21600"/>
              <a:gd name="T1" fmla="*/ 0 h 21600"/>
              <a:gd name="T2" fmla="*/ 11 w 21600"/>
              <a:gd name="T3" fmla="*/ 42 h 21600"/>
              <a:gd name="T4" fmla="*/ 44 w 21600"/>
              <a:gd name="T5" fmla="*/ 21 h 21600"/>
              <a:gd name="T6" fmla="*/ 77 w 21600"/>
              <a:gd name="T7" fmla="*/ 42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7714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D2A000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358" name="Text Box 86"/>
          <p:cNvSpPr txBox="1">
            <a:spLocks noChangeAspect="1" noChangeArrowheads="1"/>
          </p:cNvSpPr>
          <p:nvPr/>
        </p:nvSpPr>
        <p:spPr bwMode="auto">
          <a:xfrm>
            <a:off x="7419474" y="4489444"/>
            <a:ext cx="8048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200" dirty="0">
                <a:solidFill>
                  <a:schemeClr val="tx1"/>
                </a:solidFill>
              </a:rPr>
              <a:t>WATER</a:t>
            </a:r>
          </a:p>
          <a:p>
            <a:pPr algn="ctr" eaLnBrk="1" hangingPunct="1"/>
            <a:r>
              <a:rPr lang="en-US" sz="1200" dirty="0">
                <a:solidFill>
                  <a:schemeClr val="tx1"/>
                </a:solidFill>
              </a:rPr>
              <a:t>HEATER</a:t>
            </a:r>
          </a:p>
        </p:txBody>
      </p:sp>
      <p:sp>
        <p:nvSpPr>
          <p:cNvPr id="13359" name="Text Box 87"/>
          <p:cNvSpPr txBox="1">
            <a:spLocks noChangeAspect="1" noChangeArrowheads="1"/>
          </p:cNvSpPr>
          <p:nvPr/>
        </p:nvSpPr>
        <p:spPr bwMode="auto">
          <a:xfrm>
            <a:off x="6251074" y="5429244"/>
            <a:ext cx="51117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COLD</a:t>
            </a:r>
          </a:p>
        </p:txBody>
      </p:sp>
      <p:sp>
        <p:nvSpPr>
          <p:cNvPr id="13360" name="Text Box 88"/>
          <p:cNvSpPr txBox="1">
            <a:spLocks noChangeAspect="1" noChangeArrowheads="1"/>
          </p:cNvSpPr>
          <p:nvPr/>
        </p:nvSpPr>
        <p:spPr bwMode="auto">
          <a:xfrm>
            <a:off x="6747961" y="5429244"/>
            <a:ext cx="4286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HOT</a:t>
            </a:r>
          </a:p>
        </p:txBody>
      </p:sp>
      <p:sp>
        <p:nvSpPr>
          <p:cNvPr id="13361" name="Text Box 89"/>
          <p:cNvSpPr txBox="1">
            <a:spLocks noChangeAspect="1" noChangeArrowheads="1"/>
          </p:cNvSpPr>
          <p:nvPr/>
        </p:nvSpPr>
        <p:spPr bwMode="auto">
          <a:xfrm>
            <a:off x="6452686" y="3594095"/>
            <a:ext cx="13128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IN-LINE FILTER</a:t>
            </a:r>
          </a:p>
        </p:txBody>
      </p:sp>
      <p:sp>
        <p:nvSpPr>
          <p:cNvPr id="13362" name="Text Box 90"/>
          <p:cNvSpPr txBox="1">
            <a:spLocks noChangeAspect="1" noChangeArrowheads="1"/>
          </p:cNvSpPr>
          <p:nvPr/>
        </p:nvSpPr>
        <p:spPr bwMode="auto">
          <a:xfrm>
            <a:off x="5547811" y="2936871"/>
            <a:ext cx="13827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ACCUMULATOR</a:t>
            </a:r>
          </a:p>
        </p:txBody>
      </p:sp>
      <p:sp>
        <p:nvSpPr>
          <p:cNvPr id="13363" name="Text Box 91"/>
          <p:cNvSpPr txBox="1">
            <a:spLocks noChangeAspect="1" noChangeArrowheads="1"/>
          </p:cNvSpPr>
          <p:nvPr/>
        </p:nvSpPr>
        <p:spPr bwMode="auto">
          <a:xfrm>
            <a:off x="2112461" y="4017957"/>
            <a:ext cx="13795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1400" dirty="0">
                <a:solidFill>
                  <a:schemeClr val="tx1"/>
                </a:solidFill>
              </a:rPr>
              <a:t>WATER TANK</a:t>
            </a:r>
          </a:p>
        </p:txBody>
      </p:sp>
      <p:sp>
        <p:nvSpPr>
          <p:cNvPr id="13364" name="Line 92"/>
          <p:cNvSpPr>
            <a:spLocks noChangeAspect="1" noChangeShapeType="1"/>
          </p:cNvSpPr>
          <p:nvPr/>
        </p:nvSpPr>
        <p:spPr bwMode="auto">
          <a:xfrm flipH="1">
            <a:off x="6338386" y="3806820"/>
            <a:ext cx="207963" cy="550862"/>
          </a:xfrm>
          <a:prstGeom prst="line">
            <a:avLst/>
          </a:prstGeom>
          <a:noFill/>
          <a:ln w="9525">
            <a:solidFill>
              <a:schemeClr val="accent2">
                <a:lumMod val="60000"/>
                <a:lumOff val="4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65" name="Line 93"/>
          <p:cNvSpPr>
            <a:spLocks noChangeAspect="1" noChangeShapeType="1"/>
          </p:cNvSpPr>
          <p:nvPr/>
        </p:nvSpPr>
        <p:spPr bwMode="auto">
          <a:xfrm flipH="1">
            <a:off x="5352549" y="3155945"/>
            <a:ext cx="300038" cy="773112"/>
          </a:xfrm>
          <a:prstGeom prst="line">
            <a:avLst/>
          </a:prstGeom>
          <a:noFill/>
          <a:ln w="9525">
            <a:solidFill>
              <a:schemeClr val="accent2">
                <a:lumMod val="60000"/>
                <a:lumOff val="4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66" name="Line 94"/>
          <p:cNvSpPr>
            <a:spLocks noChangeAspect="1" noChangeShapeType="1"/>
          </p:cNvSpPr>
          <p:nvPr/>
        </p:nvSpPr>
        <p:spPr bwMode="auto">
          <a:xfrm flipH="1">
            <a:off x="4895349" y="2798758"/>
            <a:ext cx="571500" cy="1501774"/>
          </a:xfrm>
          <a:prstGeom prst="line">
            <a:avLst/>
          </a:prstGeom>
          <a:noFill/>
          <a:ln w="9525">
            <a:solidFill>
              <a:schemeClr val="accent2">
                <a:lumMod val="60000"/>
                <a:lumOff val="4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67" name="AutoShape 96"/>
          <p:cNvSpPr>
            <a:spLocks noChangeAspect="1" noChangeArrowheads="1"/>
          </p:cNvSpPr>
          <p:nvPr/>
        </p:nvSpPr>
        <p:spPr bwMode="auto">
          <a:xfrm rot="16200000">
            <a:off x="1698124" y="2527295"/>
            <a:ext cx="44450" cy="1158875"/>
          </a:xfrm>
          <a:prstGeom prst="can">
            <a:avLst>
              <a:gd name="adj" fmla="val 41159"/>
            </a:avLst>
          </a:prstGeom>
          <a:solidFill>
            <a:srgbClr val="D2A000"/>
          </a:solidFill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368" name="AutoShape 97"/>
          <p:cNvSpPr>
            <a:spLocks noChangeAspect="1" noChangeArrowheads="1"/>
          </p:cNvSpPr>
          <p:nvPr/>
        </p:nvSpPr>
        <p:spPr bwMode="auto">
          <a:xfrm rot="2687496">
            <a:off x="2250574" y="3076571"/>
            <a:ext cx="90488" cy="103187"/>
          </a:xfrm>
          <a:custGeom>
            <a:avLst/>
            <a:gdLst>
              <a:gd name="T0" fmla="*/ 29 w 21600"/>
              <a:gd name="T1" fmla="*/ 0 h 21600"/>
              <a:gd name="T2" fmla="*/ 16 w 21600"/>
              <a:gd name="T3" fmla="*/ 21 h 21600"/>
              <a:gd name="T4" fmla="*/ 29 w 21600"/>
              <a:gd name="T5" fmla="*/ 28 h 21600"/>
              <a:gd name="T6" fmla="*/ 41 w 21600"/>
              <a:gd name="T7" fmla="*/ 21 h 21600"/>
              <a:gd name="T8" fmla="*/ 0 60000 65536"/>
              <a:gd name="T9" fmla="*/ 0 60000 65536"/>
              <a:gd name="T10" fmla="*/ 0 60000 65536"/>
              <a:gd name="T11" fmla="*/ 0 60000 65536"/>
              <a:gd name="T12" fmla="*/ 1137 w 21600"/>
              <a:gd name="T13" fmla="*/ 0 h 21600"/>
              <a:gd name="T14" fmla="*/ 20463 w 21600"/>
              <a:gd name="T15" fmla="*/ 9969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9530" y="9809"/>
                </a:moveTo>
                <a:cubicBezTo>
                  <a:pt x="9835" y="9418"/>
                  <a:pt x="10304" y="9189"/>
                  <a:pt x="10800" y="9190"/>
                </a:cubicBezTo>
                <a:cubicBezTo>
                  <a:pt x="11295" y="9190"/>
                  <a:pt x="11764" y="9418"/>
                  <a:pt x="12069" y="9809"/>
                </a:cubicBezTo>
                <a:lnTo>
                  <a:pt x="19314" y="4155"/>
                </a:lnTo>
                <a:cubicBezTo>
                  <a:pt x="17267" y="1533"/>
                  <a:pt x="14126" y="-1"/>
                  <a:pt x="10799" y="0"/>
                </a:cubicBezTo>
                <a:cubicBezTo>
                  <a:pt x="7473" y="0"/>
                  <a:pt x="4332" y="1533"/>
                  <a:pt x="2285" y="4155"/>
                </a:cubicBezTo>
                <a:close/>
              </a:path>
            </a:pathLst>
          </a:custGeom>
          <a:solidFill>
            <a:srgbClr val="D2A000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369" name="Freeform 98"/>
          <p:cNvSpPr>
            <a:spLocks noChangeAspect="1"/>
          </p:cNvSpPr>
          <p:nvPr/>
        </p:nvSpPr>
        <p:spPr bwMode="auto">
          <a:xfrm>
            <a:off x="915486" y="2303459"/>
            <a:ext cx="168275" cy="166687"/>
          </a:xfrm>
          <a:custGeom>
            <a:avLst/>
            <a:gdLst>
              <a:gd name="T0" fmla="*/ 0 w 45"/>
              <a:gd name="T1" fmla="*/ 0 h 70"/>
              <a:gd name="T2" fmla="*/ 12 w 45"/>
              <a:gd name="T3" fmla="*/ 13 h 70"/>
              <a:gd name="T4" fmla="*/ 12 w 45"/>
              <a:gd name="T5" fmla="*/ 43 h 70"/>
              <a:gd name="T6" fmla="*/ 4 w 45"/>
              <a:gd name="T7" fmla="*/ 55 h 70"/>
              <a:gd name="T8" fmla="*/ 19 w 45"/>
              <a:gd name="T9" fmla="*/ 69 h 70"/>
              <a:gd name="T10" fmla="*/ 36 w 45"/>
              <a:gd name="T11" fmla="*/ 58 h 70"/>
              <a:gd name="T12" fmla="*/ 28 w 45"/>
              <a:gd name="T13" fmla="*/ 42 h 70"/>
              <a:gd name="T14" fmla="*/ 28 w 45"/>
              <a:gd name="T15" fmla="*/ 9 h 70"/>
              <a:gd name="T16" fmla="*/ 45 w 45"/>
              <a:gd name="T17" fmla="*/ 4 h 7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5"/>
              <a:gd name="T28" fmla="*/ 0 h 70"/>
              <a:gd name="T29" fmla="*/ 45 w 45"/>
              <a:gd name="T30" fmla="*/ 70 h 7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5" h="70">
                <a:moveTo>
                  <a:pt x="0" y="0"/>
                </a:moveTo>
                <a:cubicBezTo>
                  <a:pt x="5" y="3"/>
                  <a:pt x="10" y="6"/>
                  <a:pt x="12" y="13"/>
                </a:cubicBezTo>
                <a:cubicBezTo>
                  <a:pt x="14" y="20"/>
                  <a:pt x="13" y="36"/>
                  <a:pt x="12" y="43"/>
                </a:cubicBezTo>
                <a:cubicBezTo>
                  <a:pt x="11" y="50"/>
                  <a:pt x="3" y="51"/>
                  <a:pt x="4" y="55"/>
                </a:cubicBezTo>
                <a:cubicBezTo>
                  <a:pt x="5" y="59"/>
                  <a:pt x="14" y="68"/>
                  <a:pt x="19" y="69"/>
                </a:cubicBezTo>
                <a:cubicBezTo>
                  <a:pt x="24" y="70"/>
                  <a:pt x="35" y="62"/>
                  <a:pt x="36" y="58"/>
                </a:cubicBezTo>
                <a:cubicBezTo>
                  <a:pt x="37" y="54"/>
                  <a:pt x="29" y="50"/>
                  <a:pt x="28" y="42"/>
                </a:cubicBezTo>
                <a:cubicBezTo>
                  <a:pt x="27" y="34"/>
                  <a:pt x="25" y="15"/>
                  <a:pt x="28" y="9"/>
                </a:cubicBezTo>
                <a:cubicBezTo>
                  <a:pt x="31" y="3"/>
                  <a:pt x="43" y="5"/>
                  <a:pt x="45" y="4"/>
                </a:cubicBezTo>
              </a:path>
            </a:pathLst>
          </a:custGeom>
          <a:noFill/>
          <a:ln w="635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70" name="AutoShape 99"/>
          <p:cNvSpPr>
            <a:spLocks noChangeAspect="1" noChangeArrowheads="1"/>
          </p:cNvSpPr>
          <p:nvPr/>
        </p:nvSpPr>
        <p:spPr bwMode="auto">
          <a:xfrm rot="16557824">
            <a:off x="815474" y="2222496"/>
            <a:ext cx="163512" cy="69850"/>
          </a:xfrm>
          <a:prstGeom prst="can">
            <a:avLst>
              <a:gd name="adj" fmla="val 48509"/>
            </a:avLst>
          </a:prstGeom>
          <a:solidFill>
            <a:schemeClr val="bg2"/>
          </a:solidFill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371" name="Text Box 100"/>
          <p:cNvSpPr txBox="1">
            <a:spLocks noChangeAspect="1" noChangeArrowheads="1"/>
          </p:cNvSpPr>
          <p:nvPr/>
        </p:nvSpPr>
        <p:spPr bwMode="auto">
          <a:xfrm>
            <a:off x="437649" y="1673222"/>
            <a:ext cx="11858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FILLER TUBE</a:t>
            </a:r>
          </a:p>
        </p:txBody>
      </p:sp>
      <p:sp>
        <p:nvSpPr>
          <p:cNvPr id="13372" name="Text Box 101"/>
          <p:cNvSpPr txBox="1">
            <a:spLocks noChangeAspect="1" noChangeArrowheads="1"/>
          </p:cNvSpPr>
          <p:nvPr/>
        </p:nvSpPr>
        <p:spPr bwMode="auto">
          <a:xfrm>
            <a:off x="359861" y="3375020"/>
            <a:ext cx="10525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TANK VENT</a:t>
            </a:r>
          </a:p>
        </p:txBody>
      </p:sp>
      <p:sp>
        <p:nvSpPr>
          <p:cNvPr id="13373" name="Text Box 102"/>
          <p:cNvSpPr txBox="1">
            <a:spLocks noChangeAspect="1" noChangeArrowheads="1"/>
          </p:cNvSpPr>
          <p:nvPr/>
        </p:nvSpPr>
        <p:spPr bwMode="auto">
          <a:xfrm>
            <a:off x="5357311" y="2593971"/>
            <a:ext cx="12160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WATER PUMP</a:t>
            </a:r>
          </a:p>
        </p:txBody>
      </p:sp>
      <p:sp>
        <p:nvSpPr>
          <p:cNvPr id="13374" name="Text Box 103"/>
          <p:cNvSpPr txBox="1">
            <a:spLocks noChangeAspect="1" noChangeArrowheads="1"/>
          </p:cNvSpPr>
          <p:nvPr/>
        </p:nvSpPr>
        <p:spPr bwMode="auto">
          <a:xfrm>
            <a:off x="2822074" y="2371721"/>
            <a:ext cx="8048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TANK</a:t>
            </a:r>
          </a:p>
          <a:p>
            <a:pPr algn="ctr" eaLnBrk="1" hangingPunct="1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BYPASS</a:t>
            </a:r>
          </a:p>
          <a:p>
            <a:pPr algn="ctr" eaLnBrk="1" hangingPunct="1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LINE</a:t>
            </a:r>
          </a:p>
        </p:txBody>
      </p:sp>
      <p:sp>
        <p:nvSpPr>
          <p:cNvPr id="13375" name="Line 104"/>
          <p:cNvSpPr>
            <a:spLocks noChangeAspect="1" noChangeShapeType="1"/>
          </p:cNvSpPr>
          <p:nvPr/>
        </p:nvSpPr>
        <p:spPr bwMode="auto">
          <a:xfrm>
            <a:off x="3579311" y="2698746"/>
            <a:ext cx="715963" cy="371475"/>
          </a:xfrm>
          <a:prstGeom prst="line">
            <a:avLst/>
          </a:prstGeom>
          <a:noFill/>
          <a:ln w="9525">
            <a:solidFill>
              <a:schemeClr val="accent2">
                <a:lumMod val="60000"/>
                <a:lumOff val="4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76" name="Line 106"/>
          <p:cNvSpPr>
            <a:spLocks noChangeAspect="1" noChangeShapeType="1"/>
          </p:cNvSpPr>
          <p:nvPr/>
        </p:nvSpPr>
        <p:spPr bwMode="auto">
          <a:xfrm flipV="1">
            <a:off x="4184149" y="4629144"/>
            <a:ext cx="130175" cy="271462"/>
          </a:xfrm>
          <a:prstGeom prst="line">
            <a:avLst/>
          </a:prstGeom>
          <a:noFill/>
          <a:ln w="9525">
            <a:solidFill>
              <a:schemeClr val="accent2">
                <a:lumMod val="60000"/>
                <a:lumOff val="4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13378" name="Group 114"/>
          <p:cNvGrpSpPr>
            <a:grpSpLocks noChangeAspect="1"/>
          </p:cNvGrpSpPr>
          <p:nvPr/>
        </p:nvGrpSpPr>
        <p:grpSpPr bwMode="auto">
          <a:xfrm>
            <a:off x="5449386" y="4435469"/>
            <a:ext cx="358775" cy="150812"/>
            <a:chOff x="3318" y="1633"/>
            <a:chExt cx="150" cy="63"/>
          </a:xfrm>
        </p:grpSpPr>
        <p:sp>
          <p:nvSpPr>
            <p:cNvPr id="13398" name="AutoShape 115"/>
            <p:cNvSpPr>
              <a:spLocks noChangeAspect="1" noChangeArrowheads="1"/>
            </p:cNvSpPr>
            <p:nvPr/>
          </p:nvSpPr>
          <p:spPr bwMode="auto">
            <a:xfrm rot="5400000">
              <a:off x="3321" y="1647"/>
              <a:ext cx="29" cy="35"/>
            </a:xfrm>
            <a:prstGeom prst="can">
              <a:avLst>
                <a:gd name="adj" fmla="val 30172"/>
              </a:avLst>
            </a:prstGeom>
            <a:solidFill>
              <a:schemeClr val="bg2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3399" name="AutoShape 116"/>
            <p:cNvSpPr>
              <a:spLocks noChangeAspect="1" noChangeArrowheads="1"/>
            </p:cNvSpPr>
            <p:nvPr/>
          </p:nvSpPr>
          <p:spPr bwMode="auto">
            <a:xfrm rot="5400000">
              <a:off x="3365" y="1608"/>
              <a:ext cx="63" cy="114"/>
            </a:xfrm>
            <a:prstGeom prst="can">
              <a:avLst>
                <a:gd name="adj" fmla="val 45238"/>
              </a:avLst>
            </a:prstGeom>
            <a:solidFill>
              <a:srgbClr val="DDDDDD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3400" name="AutoShape 117"/>
            <p:cNvSpPr>
              <a:spLocks noChangeAspect="1" noChangeArrowheads="1"/>
            </p:cNvSpPr>
            <p:nvPr/>
          </p:nvSpPr>
          <p:spPr bwMode="auto">
            <a:xfrm rot="5400000" flipH="1">
              <a:off x="3436" y="1647"/>
              <a:ext cx="29" cy="35"/>
            </a:xfrm>
            <a:prstGeom prst="can">
              <a:avLst>
                <a:gd name="adj" fmla="val 30172"/>
              </a:avLst>
            </a:prstGeom>
            <a:solidFill>
              <a:schemeClr val="bg2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13383" name="AutoShape 127"/>
          <p:cNvSpPr>
            <a:spLocks noChangeAspect="1" noChangeArrowheads="1"/>
          </p:cNvSpPr>
          <p:nvPr/>
        </p:nvSpPr>
        <p:spPr bwMode="auto">
          <a:xfrm rot="10800000" flipH="1">
            <a:off x="5860549" y="4587869"/>
            <a:ext cx="49213" cy="822324"/>
          </a:xfrm>
          <a:prstGeom prst="can">
            <a:avLst>
              <a:gd name="adj" fmla="val 26380"/>
            </a:avLst>
          </a:prstGeom>
          <a:solidFill>
            <a:srgbClr val="D2A000"/>
          </a:solidFill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384" name="AutoShape 128"/>
          <p:cNvSpPr>
            <a:spLocks noChangeAspect="1" noChangeArrowheads="1"/>
          </p:cNvSpPr>
          <p:nvPr/>
        </p:nvSpPr>
        <p:spPr bwMode="auto">
          <a:xfrm rot="18912504" flipV="1">
            <a:off x="5800224" y="5329231"/>
            <a:ext cx="109538" cy="123825"/>
          </a:xfrm>
          <a:custGeom>
            <a:avLst/>
            <a:gdLst>
              <a:gd name="T0" fmla="*/ 35 w 21600"/>
              <a:gd name="T1" fmla="*/ 0 h 21600"/>
              <a:gd name="T2" fmla="*/ 19 w 21600"/>
              <a:gd name="T3" fmla="*/ 25 h 21600"/>
              <a:gd name="T4" fmla="*/ 35 w 21600"/>
              <a:gd name="T5" fmla="*/ 33 h 21600"/>
              <a:gd name="T6" fmla="*/ 50 w 21600"/>
              <a:gd name="T7" fmla="*/ 25 h 21600"/>
              <a:gd name="T8" fmla="*/ 0 60000 65536"/>
              <a:gd name="T9" fmla="*/ 0 60000 65536"/>
              <a:gd name="T10" fmla="*/ 0 60000 65536"/>
              <a:gd name="T11" fmla="*/ 0 60000 65536"/>
              <a:gd name="T12" fmla="*/ 939 w 21600"/>
              <a:gd name="T13" fmla="*/ 0 h 21600"/>
              <a:gd name="T14" fmla="*/ 20661 w 21600"/>
              <a:gd name="T15" fmla="*/ 10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9530" y="9809"/>
                </a:moveTo>
                <a:cubicBezTo>
                  <a:pt x="9835" y="9418"/>
                  <a:pt x="10304" y="9189"/>
                  <a:pt x="10800" y="9190"/>
                </a:cubicBezTo>
                <a:cubicBezTo>
                  <a:pt x="11295" y="9190"/>
                  <a:pt x="11764" y="9418"/>
                  <a:pt x="12069" y="9809"/>
                </a:cubicBezTo>
                <a:lnTo>
                  <a:pt x="19314" y="4155"/>
                </a:lnTo>
                <a:cubicBezTo>
                  <a:pt x="17267" y="1533"/>
                  <a:pt x="14126" y="-1"/>
                  <a:pt x="10799" y="0"/>
                </a:cubicBezTo>
                <a:cubicBezTo>
                  <a:pt x="7473" y="0"/>
                  <a:pt x="4332" y="1533"/>
                  <a:pt x="2285" y="4155"/>
                </a:cubicBezTo>
                <a:close/>
              </a:path>
            </a:pathLst>
          </a:custGeom>
          <a:solidFill>
            <a:srgbClr val="D2A000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385" name="Rectangle 129" descr="Wide upward diagonal"/>
          <p:cNvSpPr>
            <a:spLocks noChangeAspect="1" noChangeArrowheads="1"/>
          </p:cNvSpPr>
          <p:nvPr/>
        </p:nvSpPr>
        <p:spPr bwMode="auto">
          <a:xfrm>
            <a:off x="2280736" y="5176831"/>
            <a:ext cx="65088" cy="508000"/>
          </a:xfrm>
          <a:prstGeom prst="rect">
            <a:avLst/>
          </a:prstGeom>
          <a:pattFill prst="wdUpDiag">
            <a:fgClr>
              <a:schemeClr val="bg2"/>
            </a:fgClr>
            <a:bgClr>
              <a:srgbClr val="DDDDDD"/>
            </a:bgClr>
          </a:patt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387" name="Line 131"/>
          <p:cNvSpPr>
            <a:spLocks noChangeAspect="1" noChangeShapeType="1"/>
          </p:cNvSpPr>
          <p:nvPr/>
        </p:nvSpPr>
        <p:spPr bwMode="auto">
          <a:xfrm rot="16200000">
            <a:off x="2285499" y="5424481"/>
            <a:ext cx="1238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88" name="Line 132"/>
          <p:cNvSpPr>
            <a:spLocks noChangeAspect="1" noChangeShapeType="1"/>
          </p:cNvSpPr>
          <p:nvPr/>
        </p:nvSpPr>
        <p:spPr bwMode="auto">
          <a:xfrm rot="16200000">
            <a:off x="2217236" y="5424481"/>
            <a:ext cx="1238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89" name="Text Box 133"/>
          <p:cNvSpPr txBox="1">
            <a:spLocks noChangeAspect="1" noChangeArrowheads="1"/>
          </p:cNvSpPr>
          <p:nvPr/>
        </p:nvSpPr>
        <p:spPr bwMode="auto">
          <a:xfrm>
            <a:off x="909136" y="5861043"/>
            <a:ext cx="23955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SHORE WATER CONNECTION</a:t>
            </a:r>
          </a:p>
        </p:txBody>
      </p:sp>
      <p:sp>
        <p:nvSpPr>
          <p:cNvPr id="13390" name="Line 134"/>
          <p:cNvSpPr>
            <a:spLocks noChangeAspect="1" noChangeShapeType="1"/>
          </p:cNvSpPr>
          <p:nvPr/>
        </p:nvSpPr>
        <p:spPr bwMode="auto">
          <a:xfrm flipV="1">
            <a:off x="1710824" y="5486394"/>
            <a:ext cx="330200" cy="400050"/>
          </a:xfrm>
          <a:prstGeom prst="line">
            <a:avLst/>
          </a:prstGeom>
          <a:noFill/>
          <a:ln w="9525">
            <a:solidFill>
              <a:schemeClr val="accent2">
                <a:lumMod val="60000"/>
                <a:lumOff val="4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91" name="Text Box 135"/>
          <p:cNvSpPr txBox="1">
            <a:spLocks noChangeAspect="1" noChangeArrowheads="1"/>
          </p:cNvSpPr>
          <p:nvPr/>
        </p:nvSpPr>
        <p:spPr bwMode="auto">
          <a:xfrm>
            <a:off x="5955799" y="3236908"/>
            <a:ext cx="136569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CHECK </a:t>
            </a:r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VALVES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392" name="Line 136"/>
          <p:cNvSpPr>
            <a:spLocks noChangeAspect="1" noChangeShapeType="1"/>
          </p:cNvSpPr>
          <p:nvPr/>
        </p:nvSpPr>
        <p:spPr bwMode="auto">
          <a:xfrm flipH="1">
            <a:off x="5644649" y="3435345"/>
            <a:ext cx="415925" cy="942974"/>
          </a:xfrm>
          <a:prstGeom prst="line">
            <a:avLst/>
          </a:prstGeom>
          <a:noFill/>
          <a:ln w="9525">
            <a:solidFill>
              <a:schemeClr val="accent2">
                <a:lumMod val="60000"/>
                <a:lumOff val="4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4" name="Text Box 89"/>
          <p:cNvSpPr txBox="1">
            <a:spLocks noChangeAspect="1" noChangeArrowheads="1"/>
          </p:cNvSpPr>
          <p:nvPr/>
        </p:nvSpPr>
        <p:spPr bwMode="auto">
          <a:xfrm>
            <a:off x="7185151" y="5399079"/>
            <a:ext cx="129035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TANK BYPASS</a:t>
            </a:r>
          </a:p>
          <a:p>
            <a:pPr algn="ctr" eaLnBrk="1" hangingPunct="1"/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VALVE / DRAIN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6" name="Line 134"/>
          <p:cNvSpPr>
            <a:spLocks noChangeAspect="1" noChangeShapeType="1"/>
          </p:cNvSpPr>
          <p:nvPr/>
        </p:nvSpPr>
        <p:spPr bwMode="auto">
          <a:xfrm flipV="1">
            <a:off x="909136" y="3151039"/>
            <a:ext cx="196424" cy="237975"/>
          </a:xfrm>
          <a:prstGeom prst="line">
            <a:avLst/>
          </a:prstGeom>
          <a:noFill/>
          <a:ln w="9525">
            <a:solidFill>
              <a:schemeClr val="accent2">
                <a:lumMod val="60000"/>
                <a:lumOff val="4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7" name="Line 134"/>
          <p:cNvSpPr>
            <a:spLocks noChangeAspect="1" noChangeShapeType="1"/>
          </p:cNvSpPr>
          <p:nvPr/>
        </p:nvSpPr>
        <p:spPr bwMode="auto">
          <a:xfrm>
            <a:off x="1026876" y="1909763"/>
            <a:ext cx="0" cy="235786"/>
          </a:xfrm>
          <a:prstGeom prst="line">
            <a:avLst/>
          </a:prstGeom>
          <a:noFill/>
          <a:ln w="9525">
            <a:solidFill>
              <a:schemeClr val="accent2">
                <a:lumMod val="60000"/>
                <a:lumOff val="4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9" name="Text Box 102"/>
          <p:cNvSpPr txBox="1">
            <a:spLocks noChangeAspect="1" noChangeArrowheads="1"/>
          </p:cNvSpPr>
          <p:nvPr/>
        </p:nvSpPr>
        <p:spPr bwMode="auto">
          <a:xfrm>
            <a:off x="3547645" y="4905286"/>
            <a:ext cx="126310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TANK BYPASS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6" name="Line 106"/>
          <p:cNvSpPr>
            <a:spLocks noChangeAspect="1" noChangeShapeType="1"/>
          </p:cNvSpPr>
          <p:nvPr/>
        </p:nvSpPr>
        <p:spPr bwMode="auto">
          <a:xfrm flipH="1" flipV="1">
            <a:off x="7199097" y="5113660"/>
            <a:ext cx="168461" cy="351308"/>
          </a:xfrm>
          <a:prstGeom prst="line">
            <a:avLst/>
          </a:prstGeom>
          <a:noFill/>
          <a:ln w="9525">
            <a:solidFill>
              <a:schemeClr val="accent2">
                <a:lumMod val="60000"/>
                <a:lumOff val="4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2" name="Line 106"/>
          <p:cNvSpPr>
            <a:spLocks noChangeAspect="1" noChangeShapeType="1"/>
          </p:cNvSpPr>
          <p:nvPr/>
        </p:nvSpPr>
        <p:spPr bwMode="auto">
          <a:xfrm flipV="1">
            <a:off x="8251610" y="5056510"/>
            <a:ext cx="168461" cy="351308"/>
          </a:xfrm>
          <a:prstGeom prst="line">
            <a:avLst/>
          </a:prstGeom>
          <a:noFill/>
          <a:ln w="9525">
            <a:solidFill>
              <a:schemeClr val="accent2">
                <a:lumMod val="60000"/>
                <a:lumOff val="4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cxnSp>
        <p:nvCxnSpPr>
          <p:cNvPr id="10" name="Straight Arrow Connector 9"/>
          <p:cNvCxnSpPr>
            <a:stCxn id="13392" idx="0"/>
          </p:cNvCxnSpPr>
          <p:nvPr/>
        </p:nvCxnSpPr>
        <p:spPr bwMode="auto">
          <a:xfrm flipH="1">
            <a:off x="5915025" y="3435345"/>
            <a:ext cx="145549" cy="99854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2" name="Freeform 11"/>
          <p:cNvSpPr/>
          <p:nvPr/>
        </p:nvSpPr>
        <p:spPr>
          <a:xfrm>
            <a:off x="5131594" y="4021931"/>
            <a:ext cx="0" cy="30957"/>
          </a:xfrm>
          <a:custGeom>
            <a:avLst/>
            <a:gdLst>
              <a:gd name="connsiteX0" fmla="*/ 0 w 0"/>
              <a:gd name="connsiteY0" fmla="*/ 0 h 30957"/>
              <a:gd name="connsiteX1" fmla="*/ 0 w 0"/>
              <a:gd name="connsiteY1" fmla="*/ 30957 h 30957"/>
              <a:gd name="connsiteX2" fmla="*/ 0 w 0"/>
              <a:gd name="connsiteY2" fmla="*/ 0 h 30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h="30957">
                <a:moveTo>
                  <a:pt x="0" y="0"/>
                </a:moveTo>
                <a:lnTo>
                  <a:pt x="0" y="30957"/>
                </a:lnTo>
                <a:lnTo>
                  <a:pt x="0" y="0"/>
                </a:lnTo>
                <a:close/>
              </a:path>
            </a:pathLst>
          </a:cu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5129213" y="3988594"/>
            <a:ext cx="252412" cy="92870"/>
          </a:xfrm>
          <a:prstGeom prst="ellipse">
            <a:avLst/>
          </a:prstGeom>
          <a:solidFill>
            <a:srgbClr val="96969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154" name="AutoShape 115"/>
          <p:cNvSpPr>
            <a:spLocks noChangeAspect="1" noChangeArrowheads="1"/>
          </p:cNvSpPr>
          <p:nvPr/>
        </p:nvSpPr>
        <p:spPr bwMode="auto">
          <a:xfrm>
            <a:off x="5851239" y="4868480"/>
            <a:ext cx="69421" cy="83714"/>
          </a:xfrm>
          <a:prstGeom prst="can">
            <a:avLst>
              <a:gd name="adj" fmla="val 30172"/>
            </a:avLst>
          </a:prstGeom>
          <a:solidFill>
            <a:schemeClr val="bg2"/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5" name="AutoShape 116"/>
          <p:cNvSpPr>
            <a:spLocks noChangeAspect="1" noChangeArrowheads="1"/>
          </p:cNvSpPr>
          <p:nvPr/>
        </p:nvSpPr>
        <p:spPr bwMode="auto">
          <a:xfrm>
            <a:off x="5811740" y="4628101"/>
            <a:ext cx="150812" cy="272669"/>
          </a:xfrm>
          <a:prstGeom prst="can">
            <a:avLst>
              <a:gd name="adj" fmla="val 45238"/>
            </a:avLst>
          </a:prstGeom>
          <a:solidFill>
            <a:srgbClr val="DDDDDD"/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6" name="AutoShape 117"/>
          <p:cNvSpPr>
            <a:spLocks noChangeAspect="1" noChangeArrowheads="1"/>
          </p:cNvSpPr>
          <p:nvPr/>
        </p:nvSpPr>
        <p:spPr bwMode="auto">
          <a:xfrm flipH="1">
            <a:off x="5851239" y="4593420"/>
            <a:ext cx="69421" cy="83714"/>
          </a:xfrm>
          <a:prstGeom prst="can">
            <a:avLst>
              <a:gd name="adj" fmla="val 30172"/>
            </a:avLst>
          </a:prstGeom>
          <a:solidFill>
            <a:schemeClr val="bg2"/>
          </a:solidFill>
          <a:ln w="63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397" name="AutoShape 120"/>
          <p:cNvSpPr>
            <a:spLocks noChangeAspect="1" noChangeArrowheads="1"/>
          </p:cNvSpPr>
          <p:nvPr/>
        </p:nvSpPr>
        <p:spPr bwMode="auto">
          <a:xfrm rot="10800000" flipH="1" flipV="1">
            <a:off x="5853139" y="4486267"/>
            <a:ext cx="64029" cy="128594"/>
          </a:xfrm>
          <a:prstGeom prst="can">
            <a:avLst>
              <a:gd name="adj" fmla="val 33333"/>
            </a:avLst>
          </a:prstGeom>
          <a:solidFill>
            <a:srgbClr val="D2A000"/>
          </a:solidFill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396" name="AutoShape 119"/>
          <p:cNvSpPr>
            <a:spLocks noChangeAspect="1" noChangeArrowheads="1"/>
          </p:cNvSpPr>
          <p:nvPr/>
        </p:nvSpPr>
        <p:spPr bwMode="auto">
          <a:xfrm rot="16200000" flipH="1" flipV="1">
            <a:off x="5853008" y="4417610"/>
            <a:ext cx="64294" cy="192088"/>
          </a:xfrm>
          <a:prstGeom prst="can">
            <a:avLst>
              <a:gd name="adj" fmla="val 33319"/>
            </a:avLst>
          </a:prstGeom>
          <a:solidFill>
            <a:srgbClr val="D2A000"/>
          </a:solidFill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380" name="AutoShape 121"/>
          <p:cNvSpPr>
            <a:spLocks noChangeAspect="1" noChangeArrowheads="1"/>
          </p:cNvSpPr>
          <p:nvPr/>
        </p:nvSpPr>
        <p:spPr bwMode="auto">
          <a:xfrm rot="5400000" flipH="1">
            <a:off x="6092324" y="4368794"/>
            <a:ext cx="44450" cy="287338"/>
          </a:xfrm>
          <a:prstGeom prst="can">
            <a:avLst>
              <a:gd name="adj" fmla="val 10205"/>
            </a:avLst>
          </a:prstGeom>
          <a:solidFill>
            <a:srgbClr val="D2A000"/>
          </a:solidFill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13381" name="Group 122"/>
          <p:cNvGrpSpPr>
            <a:grpSpLocks noChangeAspect="1"/>
          </p:cNvGrpSpPr>
          <p:nvPr/>
        </p:nvGrpSpPr>
        <p:grpSpPr bwMode="auto">
          <a:xfrm>
            <a:off x="6100261" y="4443407"/>
            <a:ext cx="269875" cy="311150"/>
            <a:chOff x="3272" y="1640"/>
            <a:chExt cx="113" cy="131"/>
          </a:xfrm>
        </p:grpSpPr>
        <p:sp>
          <p:nvSpPr>
            <p:cNvPr id="13393" name="AutoShape 123"/>
            <p:cNvSpPr>
              <a:spLocks noChangeAspect="1" noChangeArrowheads="1"/>
            </p:cNvSpPr>
            <p:nvPr/>
          </p:nvSpPr>
          <p:spPr bwMode="auto">
            <a:xfrm>
              <a:off x="3274" y="1654"/>
              <a:ext cx="97" cy="117"/>
            </a:xfrm>
            <a:prstGeom prst="roundRect">
              <a:avLst>
                <a:gd name="adj" fmla="val 31731"/>
              </a:avLst>
            </a:prstGeom>
            <a:solidFill>
              <a:srgbClr val="DDDDDD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3394" name="AutoShape 124"/>
            <p:cNvSpPr>
              <a:spLocks noChangeAspect="1" noChangeArrowheads="1"/>
            </p:cNvSpPr>
            <p:nvPr/>
          </p:nvSpPr>
          <p:spPr bwMode="auto">
            <a:xfrm>
              <a:off x="3272" y="1640"/>
              <a:ext cx="99" cy="54"/>
            </a:xfrm>
            <a:prstGeom prst="can">
              <a:avLst>
                <a:gd name="adj" fmla="val 31481"/>
              </a:avLst>
            </a:prstGeom>
            <a:solidFill>
              <a:schemeClr val="bg2"/>
            </a:solidFill>
            <a:ln w="63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3395" name="AutoShape 125"/>
            <p:cNvSpPr>
              <a:spLocks noChangeAspect="1" noChangeArrowheads="1"/>
            </p:cNvSpPr>
            <p:nvPr/>
          </p:nvSpPr>
          <p:spPr bwMode="auto">
            <a:xfrm rot="5400000" flipH="1">
              <a:off x="3362" y="1661"/>
              <a:ext cx="29" cy="17"/>
            </a:xfrm>
            <a:prstGeom prst="can">
              <a:avLst>
                <a:gd name="adj" fmla="val 26083"/>
              </a:avLst>
            </a:prstGeom>
            <a:solidFill>
              <a:schemeClr val="bg2"/>
            </a:solidFill>
            <a:ln w="31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13382" name="AutoShape 126"/>
          <p:cNvSpPr>
            <a:spLocks noChangeAspect="1" noChangeArrowheads="1"/>
          </p:cNvSpPr>
          <p:nvPr/>
        </p:nvSpPr>
        <p:spPr bwMode="auto">
          <a:xfrm rot="5400000" flipH="1">
            <a:off x="6387599" y="4456107"/>
            <a:ext cx="46037" cy="109538"/>
          </a:xfrm>
          <a:prstGeom prst="can">
            <a:avLst>
              <a:gd name="adj" fmla="val 3756"/>
            </a:avLst>
          </a:prstGeom>
          <a:solidFill>
            <a:srgbClr val="D2A000"/>
          </a:solidFill>
          <a:ln w="31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7" name="Line 94"/>
          <p:cNvSpPr>
            <a:spLocks noChangeAspect="1" noChangeShapeType="1"/>
          </p:cNvSpPr>
          <p:nvPr/>
        </p:nvSpPr>
        <p:spPr bwMode="auto">
          <a:xfrm flipH="1">
            <a:off x="4908048" y="1673222"/>
            <a:ext cx="143781" cy="377824"/>
          </a:xfrm>
          <a:prstGeom prst="line">
            <a:avLst/>
          </a:prstGeom>
          <a:noFill/>
          <a:ln w="9525">
            <a:solidFill>
              <a:schemeClr val="accent2">
                <a:lumMod val="60000"/>
                <a:lumOff val="40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5" name="Oval 134"/>
          <p:cNvSpPr/>
          <p:nvPr/>
        </p:nvSpPr>
        <p:spPr bwMode="auto">
          <a:xfrm>
            <a:off x="4095749" y="4210050"/>
            <a:ext cx="574221" cy="601436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MS PGothic" pitchFamily="34" charset="-128"/>
            </a:endParaRPr>
          </a:p>
        </p:txBody>
      </p:sp>
      <p:sp>
        <p:nvSpPr>
          <p:cNvPr id="138" name="Oval 137"/>
          <p:cNvSpPr/>
          <p:nvPr/>
        </p:nvSpPr>
        <p:spPr bwMode="auto">
          <a:xfrm>
            <a:off x="6900862" y="4233863"/>
            <a:ext cx="574221" cy="971550"/>
          </a:xfrm>
          <a:prstGeom prst="ellips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994517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 animBg="1"/>
      <p:bldP spid="13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3630613" y="6575425"/>
            <a:ext cx="1905000" cy="2413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/>
            <a:fld id="{0783087E-8A05-4197-80CC-02475D09A092}" type="slidenum">
              <a:rPr lang="en-US" sz="1200">
                <a:solidFill>
                  <a:srgbClr val="CCECFF"/>
                </a:solidFill>
                <a:latin typeface="Calibri" pitchFamily="34" charset="0"/>
              </a:rPr>
              <a:pPr eaLnBrk="1" hangingPunct="1"/>
              <a:t>20</a:t>
            </a:fld>
            <a:endParaRPr lang="en-US" sz="1200" dirty="0">
              <a:solidFill>
                <a:srgbClr val="CCECFF"/>
              </a:solidFill>
              <a:latin typeface="Calibri" pitchFamily="34" charset="0"/>
            </a:endParaRP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Gray Water System</a:t>
            </a:r>
          </a:p>
        </p:txBody>
      </p:sp>
      <p:sp>
        <p:nvSpPr>
          <p:cNvPr id="214323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705173" y="1350677"/>
            <a:ext cx="8094340" cy="2923877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Aft>
                <a:spcPts val="1200"/>
              </a:spcAft>
            </a:pPr>
            <a:r>
              <a:rPr lang="en-US" dirty="0" smtClean="0"/>
              <a:t>Bleach all drains</a:t>
            </a:r>
          </a:p>
          <a:p>
            <a:pPr eaLnBrk="1" hangingPunct="1">
              <a:lnSpc>
                <a:spcPct val="100000"/>
              </a:lnSpc>
              <a:spcAft>
                <a:spcPts val="1200"/>
              </a:spcAft>
            </a:pPr>
            <a:r>
              <a:rPr lang="en-US" dirty="0" smtClean="0"/>
              <a:t>Antifreeze all sink/shower drains</a:t>
            </a:r>
          </a:p>
          <a:p>
            <a:pPr eaLnBrk="1" hangingPunct="1">
              <a:lnSpc>
                <a:spcPct val="100000"/>
              </a:lnSpc>
              <a:spcAft>
                <a:spcPts val="1200"/>
              </a:spcAft>
            </a:pPr>
            <a:r>
              <a:rPr lang="en-US" dirty="0" smtClean="0"/>
              <a:t>Clean sump pumps – add antifreeze</a:t>
            </a:r>
          </a:p>
          <a:p>
            <a:pPr eaLnBrk="1" hangingPunct="1">
              <a:lnSpc>
                <a:spcPct val="100000"/>
              </a:lnSpc>
              <a:spcAft>
                <a:spcPts val="1200"/>
              </a:spcAft>
            </a:pPr>
            <a:r>
              <a:rPr lang="en-US" dirty="0" smtClean="0"/>
              <a:t>Run antifreeze through anti-siphon loop</a:t>
            </a:r>
          </a:p>
          <a:p>
            <a:pPr eaLnBrk="1" hangingPunct="1">
              <a:lnSpc>
                <a:spcPct val="100000"/>
              </a:lnSpc>
              <a:spcAft>
                <a:spcPts val="1200"/>
              </a:spcAft>
            </a:pPr>
            <a:r>
              <a:rPr lang="en-US" dirty="0" smtClean="0"/>
              <a:t>Turn sump pumps off at DC breaker panel</a:t>
            </a:r>
          </a:p>
        </p:txBody>
      </p:sp>
      <p:sp>
        <p:nvSpPr>
          <p:cNvPr id="2143247" name="Block Arc 2143246"/>
          <p:cNvSpPr/>
          <p:nvPr/>
        </p:nvSpPr>
        <p:spPr bwMode="auto">
          <a:xfrm>
            <a:off x="3537284" y="5008003"/>
            <a:ext cx="473242" cy="521368"/>
          </a:xfrm>
          <a:prstGeom prst="blockArc">
            <a:avLst>
              <a:gd name="adj1" fmla="val 10800000"/>
              <a:gd name="adj2" fmla="val 0"/>
              <a:gd name="adj3" fmla="val 15943"/>
            </a:avLst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56" name="Block Arc 55"/>
          <p:cNvSpPr/>
          <p:nvPr/>
        </p:nvSpPr>
        <p:spPr bwMode="auto">
          <a:xfrm rot="10800000">
            <a:off x="3934957" y="5355666"/>
            <a:ext cx="473242" cy="521368"/>
          </a:xfrm>
          <a:prstGeom prst="blockArc">
            <a:avLst>
              <a:gd name="adj1" fmla="val 16186531"/>
              <a:gd name="adj2" fmla="val 0"/>
              <a:gd name="adj3" fmla="val 15943"/>
            </a:avLst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57" name="Block Arc 56"/>
          <p:cNvSpPr/>
          <p:nvPr/>
        </p:nvSpPr>
        <p:spPr bwMode="auto">
          <a:xfrm rot="5400000">
            <a:off x="3115802" y="5336365"/>
            <a:ext cx="473242" cy="521368"/>
          </a:xfrm>
          <a:prstGeom prst="blockArc">
            <a:avLst>
              <a:gd name="adj1" fmla="val 16186531"/>
              <a:gd name="adj2" fmla="val 0"/>
              <a:gd name="adj3" fmla="val 15943"/>
            </a:avLst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2143248" name="Rectangle 2143247"/>
          <p:cNvSpPr/>
          <p:nvPr/>
        </p:nvSpPr>
        <p:spPr bwMode="auto">
          <a:xfrm>
            <a:off x="3933825" y="5265429"/>
            <a:ext cx="76200" cy="347662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59" name="Rectangle 58"/>
          <p:cNvSpPr/>
          <p:nvPr/>
        </p:nvSpPr>
        <p:spPr bwMode="auto">
          <a:xfrm>
            <a:off x="3536156" y="5265429"/>
            <a:ext cx="76200" cy="347662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60" name="Rectangle 59"/>
          <p:cNvSpPr/>
          <p:nvPr/>
        </p:nvSpPr>
        <p:spPr bwMode="auto">
          <a:xfrm rot="5400000">
            <a:off x="5186362" y="4784415"/>
            <a:ext cx="76200" cy="2105025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61" name="Rectangle 60"/>
          <p:cNvSpPr/>
          <p:nvPr/>
        </p:nvSpPr>
        <p:spPr bwMode="auto">
          <a:xfrm rot="5669707">
            <a:off x="2344580" y="4746342"/>
            <a:ext cx="76200" cy="1941963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2143249" name="Rectangle 2143248"/>
          <p:cNvSpPr/>
          <p:nvPr/>
        </p:nvSpPr>
        <p:spPr bwMode="auto">
          <a:xfrm>
            <a:off x="4148138" y="5803591"/>
            <a:ext cx="45719" cy="66675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63" name="Rectangle 62"/>
          <p:cNvSpPr/>
          <p:nvPr/>
        </p:nvSpPr>
        <p:spPr bwMode="auto">
          <a:xfrm rot="5400000">
            <a:off x="3548062" y="5570230"/>
            <a:ext cx="45719" cy="66675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66" name="Rectangle 65"/>
          <p:cNvSpPr/>
          <p:nvPr/>
        </p:nvSpPr>
        <p:spPr bwMode="auto">
          <a:xfrm>
            <a:off x="3328988" y="5758348"/>
            <a:ext cx="45719" cy="66675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67" name="Rectangle 66"/>
          <p:cNvSpPr/>
          <p:nvPr/>
        </p:nvSpPr>
        <p:spPr bwMode="auto">
          <a:xfrm rot="5400000">
            <a:off x="3550443" y="5243999"/>
            <a:ext cx="45719" cy="66675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68" name="Rectangle 67"/>
          <p:cNvSpPr/>
          <p:nvPr/>
        </p:nvSpPr>
        <p:spPr bwMode="auto">
          <a:xfrm rot="5400000">
            <a:off x="3948112" y="5241618"/>
            <a:ext cx="45719" cy="66675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69" name="Rectangle 68"/>
          <p:cNvSpPr/>
          <p:nvPr/>
        </p:nvSpPr>
        <p:spPr bwMode="auto">
          <a:xfrm rot="5400000">
            <a:off x="3948112" y="5570230"/>
            <a:ext cx="45719" cy="66675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70" name="Rectangle 129" descr="Wide upward diagonal"/>
          <p:cNvSpPr>
            <a:spLocks noChangeAspect="1" noChangeArrowheads="1"/>
          </p:cNvSpPr>
          <p:nvPr/>
        </p:nvSpPr>
        <p:spPr bwMode="auto">
          <a:xfrm rot="21238326">
            <a:off x="1437769" y="5164278"/>
            <a:ext cx="251545" cy="786606"/>
          </a:xfrm>
          <a:prstGeom prst="rect">
            <a:avLst/>
          </a:prstGeom>
          <a:pattFill prst="wdUpDiag">
            <a:fgClr>
              <a:schemeClr val="bg2"/>
            </a:fgClr>
            <a:bgClr>
              <a:srgbClr val="DDDDDD"/>
            </a:bgClr>
          </a:patt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2143251" name="Flowchart: Magnetic Disk 2143250"/>
          <p:cNvSpPr/>
          <p:nvPr/>
        </p:nvSpPr>
        <p:spPr bwMode="auto">
          <a:xfrm rot="16200000">
            <a:off x="1373981" y="5620235"/>
            <a:ext cx="92869" cy="45719"/>
          </a:xfrm>
          <a:prstGeom prst="flowChartMagneticDisk">
            <a:avLst/>
          </a:prstGeom>
          <a:solidFill>
            <a:schemeClr val="bg1">
              <a:lumMod val="5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grpSp>
        <p:nvGrpSpPr>
          <p:cNvPr id="2143245" name="Group 2143244"/>
          <p:cNvGrpSpPr/>
          <p:nvPr/>
        </p:nvGrpSpPr>
        <p:grpSpPr>
          <a:xfrm>
            <a:off x="5965370" y="5617030"/>
            <a:ext cx="864687" cy="359228"/>
            <a:chOff x="7182253" y="4954287"/>
            <a:chExt cx="1128272" cy="497768"/>
          </a:xfrm>
        </p:grpSpPr>
        <p:grpSp>
          <p:nvGrpSpPr>
            <p:cNvPr id="2143242" name="Group 2143241"/>
            <p:cNvGrpSpPr/>
            <p:nvPr/>
          </p:nvGrpSpPr>
          <p:grpSpPr>
            <a:xfrm>
              <a:off x="7182253" y="4954287"/>
              <a:ext cx="1128272" cy="497768"/>
              <a:chOff x="7143750" y="4174331"/>
              <a:chExt cx="1106654" cy="419102"/>
            </a:xfrm>
          </p:grpSpPr>
          <p:grpSp>
            <p:nvGrpSpPr>
              <p:cNvPr id="2143238" name="Group 2143237"/>
              <p:cNvGrpSpPr/>
              <p:nvPr/>
            </p:nvGrpSpPr>
            <p:grpSpPr>
              <a:xfrm>
                <a:off x="7143750" y="4174331"/>
                <a:ext cx="1106654" cy="419102"/>
                <a:chOff x="7143750" y="4174331"/>
                <a:chExt cx="1106654" cy="419102"/>
              </a:xfrm>
            </p:grpSpPr>
            <p:sp>
              <p:nvSpPr>
                <p:cNvPr id="2143235" name="Cube 2143234"/>
                <p:cNvSpPr/>
                <p:nvPr/>
              </p:nvSpPr>
              <p:spPr bwMode="auto">
                <a:xfrm>
                  <a:off x="7143750" y="4177842"/>
                  <a:ext cx="1106654" cy="415591"/>
                </a:xfrm>
                <a:prstGeom prst="cube">
                  <a:avLst>
                    <a:gd name="adj" fmla="val 23651"/>
                  </a:avLst>
                </a:prstGeom>
                <a:solidFill>
                  <a:schemeClr val="bg1">
                    <a:lumMod val="65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endParaRPr>
                </a:p>
              </p:txBody>
            </p:sp>
            <p:sp>
              <p:nvSpPr>
                <p:cNvPr id="2143236" name="Parallelogram 2143235"/>
                <p:cNvSpPr/>
                <p:nvPr/>
              </p:nvSpPr>
              <p:spPr bwMode="auto">
                <a:xfrm>
                  <a:off x="7143758" y="4174331"/>
                  <a:ext cx="1104891" cy="104775"/>
                </a:xfrm>
                <a:prstGeom prst="parallelogram">
                  <a:avLst>
                    <a:gd name="adj" fmla="val 94733"/>
                  </a:avLst>
                </a:prstGeom>
                <a:solidFill>
                  <a:schemeClr val="bg1">
                    <a:lumMod val="95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endParaRPr>
                </a:p>
              </p:txBody>
            </p:sp>
          </p:grpSp>
          <p:sp>
            <p:nvSpPr>
              <p:cNvPr id="2143239" name="Rectangle 2143238"/>
              <p:cNvSpPr/>
              <p:nvPr/>
            </p:nvSpPr>
            <p:spPr bwMode="auto">
              <a:xfrm>
                <a:off x="7565231" y="4279106"/>
                <a:ext cx="176213" cy="45719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endParaRPr>
              </a:p>
            </p:txBody>
          </p:sp>
          <p:sp>
            <p:nvSpPr>
              <p:cNvPr id="2143240" name="Parallelogram 2143239"/>
              <p:cNvSpPr/>
              <p:nvPr/>
            </p:nvSpPr>
            <p:spPr bwMode="auto">
              <a:xfrm>
                <a:off x="7565231" y="4231006"/>
                <a:ext cx="190500" cy="45719"/>
              </a:xfrm>
              <a:prstGeom prst="parallelogram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endParaRPr>
              </a:p>
            </p:txBody>
          </p:sp>
        </p:grpSp>
        <p:sp>
          <p:nvSpPr>
            <p:cNvPr id="2143244" name="Oval 2143243"/>
            <p:cNvSpPr/>
            <p:nvPr/>
          </p:nvSpPr>
          <p:spPr bwMode="auto">
            <a:xfrm>
              <a:off x="8238646" y="5029201"/>
              <a:ext cx="45719" cy="166688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</p:grpSp>
      <p:sp>
        <p:nvSpPr>
          <p:cNvPr id="32" name="Rectangle 31"/>
          <p:cNvSpPr/>
          <p:nvPr/>
        </p:nvSpPr>
        <p:spPr bwMode="auto">
          <a:xfrm>
            <a:off x="6884512" y="5191470"/>
            <a:ext cx="65860" cy="435388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2143241" name="Block Arc 2143240"/>
          <p:cNvSpPr/>
          <p:nvPr/>
        </p:nvSpPr>
        <p:spPr bwMode="auto">
          <a:xfrm rot="5400000">
            <a:off x="6626515" y="5480422"/>
            <a:ext cx="363291" cy="304497"/>
          </a:xfrm>
          <a:prstGeom prst="blockArc">
            <a:avLst>
              <a:gd name="adj1" fmla="val 16199989"/>
              <a:gd name="adj2" fmla="val 0"/>
              <a:gd name="adj3" fmla="val 25000"/>
            </a:avLst>
          </a:prstGeom>
          <a:solidFill>
            <a:schemeClr val="tx1">
              <a:lumMod val="50000"/>
              <a:lumOff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49" name="Rounded Rectangle 48"/>
          <p:cNvSpPr/>
          <p:nvPr/>
        </p:nvSpPr>
        <p:spPr bwMode="auto">
          <a:xfrm>
            <a:off x="6866590" y="5608477"/>
            <a:ext cx="109609" cy="4148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43" name="Rounded Rectangle 42"/>
          <p:cNvSpPr/>
          <p:nvPr/>
        </p:nvSpPr>
        <p:spPr bwMode="auto">
          <a:xfrm rot="16200000">
            <a:off x="6737903" y="5751979"/>
            <a:ext cx="107473" cy="42305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75" name="Text Box 103"/>
          <p:cNvSpPr txBox="1">
            <a:spLocks noChangeAspect="1" noChangeArrowheads="1"/>
          </p:cNvSpPr>
          <p:nvPr/>
        </p:nvSpPr>
        <p:spPr bwMode="auto">
          <a:xfrm>
            <a:off x="418742" y="5422585"/>
            <a:ext cx="92724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SUMP</a:t>
            </a:r>
          </a:p>
          <a:p>
            <a:pPr algn="ctr" eaLnBrk="1" hangingPunct="1"/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DISCHARGE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alibri" pitchFamily="34" charset="0"/>
            </a:endParaRPr>
          </a:p>
        </p:txBody>
      </p:sp>
      <p:sp>
        <p:nvSpPr>
          <p:cNvPr id="76" name="Text Box 103"/>
          <p:cNvSpPr txBox="1">
            <a:spLocks noChangeAspect="1" noChangeArrowheads="1"/>
          </p:cNvSpPr>
          <p:nvPr/>
        </p:nvSpPr>
        <p:spPr bwMode="auto">
          <a:xfrm>
            <a:off x="4226230" y="5158462"/>
            <a:ext cx="104227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ANTI-SIPHON</a:t>
            </a:r>
          </a:p>
          <a:p>
            <a:pPr algn="ctr" eaLnBrk="1" hangingPunct="1"/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LOOP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alibri" pitchFamily="34" charset="0"/>
            </a:endParaRPr>
          </a:p>
        </p:txBody>
      </p:sp>
      <p:sp>
        <p:nvSpPr>
          <p:cNvPr id="77" name="Text Box 103"/>
          <p:cNvSpPr txBox="1">
            <a:spLocks noChangeAspect="1" noChangeArrowheads="1"/>
          </p:cNvSpPr>
          <p:nvPr/>
        </p:nvSpPr>
        <p:spPr bwMode="auto">
          <a:xfrm>
            <a:off x="6937125" y="5812432"/>
            <a:ext cx="100860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SUMP PUMP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85" name="Group 84"/>
          <p:cNvGrpSpPr/>
          <p:nvPr/>
        </p:nvGrpSpPr>
        <p:grpSpPr>
          <a:xfrm>
            <a:off x="7324361" y="3294370"/>
            <a:ext cx="1578322" cy="1939544"/>
            <a:chOff x="6943364" y="790652"/>
            <a:chExt cx="1578322" cy="1939544"/>
          </a:xfrm>
        </p:grpSpPr>
        <p:sp>
          <p:nvSpPr>
            <p:cNvPr id="78" name="Text Box 103"/>
            <p:cNvSpPr txBox="1">
              <a:spLocks noChangeAspect="1" noChangeArrowheads="1"/>
            </p:cNvSpPr>
            <p:nvPr/>
          </p:nvSpPr>
          <p:spPr bwMode="auto">
            <a:xfrm>
              <a:off x="7244013" y="1917383"/>
              <a:ext cx="5229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 b="1">
                  <a:solidFill>
                    <a:schemeClr val="bg1"/>
                  </a:solidFill>
                  <a:latin typeface="Arial" charset="0"/>
                </a:defRPr>
              </a:lvl1pPr>
              <a:lvl2pPr marL="742950" indent="-285750" eaLnBrk="0" hangingPunct="0">
                <a:defRPr sz="2400" b="1">
                  <a:solidFill>
                    <a:schemeClr val="bg1"/>
                  </a:solidFill>
                  <a:latin typeface="Arial" charset="0"/>
                </a:defRPr>
              </a:lvl2pPr>
              <a:lvl3pPr marL="1143000" indent="-228600" eaLnBrk="0" hangingPunct="0">
                <a:defRPr sz="2400" b="1">
                  <a:solidFill>
                    <a:schemeClr val="bg1"/>
                  </a:solidFill>
                  <a:latin typeface="Arial" charset="0"/>
                </a:defRPr>
              </a:lvl3pPr>
              <a:lvl4pPr marL="1600200" indent="-228600" eaLnBrk="0" hangingPunct="0">
                <a:defRPr sz="2400" b="1">
                  <a:solidFill>
                    <a:schemeClr val="bg1"/>
                  </a:solidFill>
                  <a:latin typeface="Arial" charset="0"/>
                </a:defRPr>
              </a:lvl4pPr>
              <a:lvl5pPr marL="2057400" indent="-228600" eaLnBrk="0" hangingPunct="0">
                <a:defRPr sz="2400" b="1">
                  <a:solidFill>
                    <a:schemeClr val="bg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bg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bg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bg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bg1"/>
                  </a:solidFill>
                  <a:latin typeface="Arial" charset="0"/>
                </a:defRPr>
              </a:lvl9pPr>
            </a:lstStyle>
            <a:p>
              <a:pPr algn="ctr" eaLnBrk="1" hangingPunct="1"/>
              <a:r>
                <a:rPr 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itchFamily="34" charset="0"/>
                </a:rPr>
                <a:t>SINK</a:t>
              </a:r>
            </a:p>
            <a:p>
              <a:pPr algn="ctr" eaLnBrk="1" hangingPunct="1"/>
              <a:r>
                <a:rPr 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itchFamily="34" charset="0"/>
                </a:rPr>
                <a:t>TRAP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endParaRPr>
            </a:p>
          </p:txBody>
        </p:sp>
        <p:sp>
          <p:nvSpPr>
            <p:cNvPr id="71" name="Freeform 70"/>
            <p:cNvSpPr/>
            <p:nvPr/>
          </p:nvSpPr>
          <p:spPr bwMode="auto">
            <a:xfrm>
              <a:off x="7894434" y="1748878"/>
              <a:ext cx="503465" cy="693965"/>
            </a:xfrm>
            <a:custGeom>
              <a:avLst/>
              <a:gdLst>
                <a:gd name="connsiteX0" fmla="*/ 29028 w 671286"/>
                <a:gd name="connsiteY0" fmla="*/ 0 h 925286"/>
                <a:gd name="connsiteX1" fmla="*/ 7257 w 671286"/>
                <a:gd name="connsiteY1" fmla="*/ 261257 h 925286"/>
                <a:gd name="connsiteX2" fmla="*/ 72571 w 671286"/>
                <a:gd name="connsiteY2" fmla="*/ 576943 h 925286"/>
                <a:gd name="connsiteX3" fmla="*/ 257628 w 671286"/>
                <a:gd name="connsiteY3" fmla="*/ 816429 h 925286"/>
                <a:gd name="connsiteX4" fmla="*/ 671286 w 671286"/>
                <a:gd name="connsiteY4" fmla="*/ 925286 h 925286"/>
                <a:gd name="connsiteX0" fmla="*/ 30843 w 673101"/>
                <a:gd name="connsiteY0" fmla="*/ 0 h 925286"/>
                <a:gd name="connsiteX1" fmla="*/ 9072 w 673101"/>
                <a:gd name="connsiteY1" fmla="*/ 261257 h 925286"/>
                <a:gd name="connsiteX2" fmla="*/ 41728 w 673101"/>
                <a:gd name="connsiteY2" fmla="*/ 674915 h 925286"/>
                <a:gd name="connsiteX3" fmla="*/ 259443 w 673101"/>
                <a:gd name="connsiteY3" fmla="*/ 816429 h 925286"/>
                <a:gd name="connsiteX4" fmla="*/ 673101 w 673101"/>
                <a:gd name="connsiteY4" fmla="*/ 925286 h 925286"/>
                <a:gd name="connsiteX0" fmla="*/ 18143 w 660401"/>
                <a:gd name="connsiteY0" fmla="*/ 0 h 925286"/>
                <a:gd name="connsiteX1" fmla="*/ 72572 w 660401"/>
                <a:gd name="connsiteY1" fmla="*/ 293914 h 925286"/>
                <a:gd name="connsiteX2" fmla="*/ 29028 w 660401"/>
                <a:gd name="connsiteY2" fmla="*/ 674915 h 925286"/>
                <a:gd name="connsiteX3" fmla="*/ 246743 w 660401"/>
                <a:gd name="connsiteY3" fmla="*/ 816429 h 925286"/>
                <a:gd name="connsiteX4" fmla="*/ 660401 w 660401"/>
                <a:gd name="connsiteY4" fmla="*/ 925286 h 925286"/>
                <a:gd name="connsiteX0" fmla="*/ 30843 w 673101"/>
                <a:gd name="connsiteY0" fmla="*/ 0 h 925286"/>
                <a:gd name="connsiteX1" fmla="*/ 9072 w 673101"/>
                <a:gd name="connsiteY1" fmla="*/ 326571 h 925286"/>
                <a:gd name="connsiteX2" fmla="*/ 41728 w 673101"/>
                <a:gd name="connsiteY2" fmla="*/ 674915 h 925286"/>
                <a:gd name="connsiteX3" fmla="*/ 259443 w 673101"/>
                <a:gd name="connsiteY3" fmla="*/ 816429 h 925286"/>
                <a:gd name="connsiteX4" fmla="*/ 673101 w 673101"/>
                <a:gd name="connsiteY4" fmla="*/ 925286 h 925286"/>
                <a:gd name="connsiteX0" fmla="*/ 45358 w 687616"/>
                <a:gd name="connsiteY0" fmla="*/ 0 h 925286"/>
                <a:gd name="connsiteX1" fmla="*/ 23587 w 687616"/>
                <a:gd name="connsiteY1" fmla="*/ 326571 h 925286"/>
                <a:gd name="connsiteX2" fmla="*/ 56243 w 687616"/>
                <a:gd name="connsiteY2" fmla="*/ 674915 h 925286"/>
                <a:gd name="connsiteX3" fmla="*/ 361044 w 687616"/>
                <a:gd name="connsiteY3" fmla="*/ 870857 h 925286"/>
                <a:gd name="connsiteX4" fmla="*/ 687616 w 687616"/>
                <a:gd name="connsiteY4" fmla="*/ 925286 h 925286"/>
                <a:gd name="connsiteX0" fmla="*/ 29029 w 671287"/>
                <a:gd name="connsiteY0" fmla="*/ 0 h 925286"/>
                <a:gd name="connsiteX1" fmla="*/ 7258 w 671287"/>
                <a:gd name="connsiteY1" fmla="*/ 326571 h 925286"/>
                <a:gd name="connsiteX2" fmla="*/ 39914 w 671287"/>
                <a:gd name="connsiteY2" fmla="*/ 674915 h 925286"/>
                <a:gd name="connsiteX3" fmla="*/ 246744 w 671287"/>
                <a:gd name="connsiteY3" fmla="*/ 881743 h 925286"/>
                <a:gd name="connsiteX4" fmla="*/ 671287 w 671287"/>
                <a:gd name="connsiteY4" fmla="*/ 925286 h 925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1287" h="925286">
                  <a:moveTo>
                    <a:pt x="29029" y="0"/>
                  </a:moveTo>
                  <a:cubicBezTo>
                    <a:pt x="14515" y="82550"/>
                    <a:pt x="5444" y="214085"/>
                    <a:pt x="7258" y="326571"/>
                  </a:cubicBezTo>
                  <a:cubicBezTo>
                    <a:pt x="9072" y="439057"/>
                    <a:pt x="0" y="582386"/>
                    <a:pt x="39914" y="674915"/>
                  </a:cubicBezTo>
                  <a:cubicBezTo>
                    <a:pt x="79828" y="767444"/>
                    <a:pt x="141515" y="840014"/>
                    <a:pt x="246744" y="881743"/>
                  </a:cubicBezTo>
                  <a:cubicBezTo>
                    <a:pt x="351973" y="923472"/>
                    <a:pt x="514351" y="899886"/>
                    <a:pt x="671287" y="925286"/>
                  </a:cubicBezTo>
                </a:path>
              </a:pathLst>
            </a:custGeom>
            <a:noFill/>
            <a:ln w="7620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2143234" name="Rectangle 2143233"/>
            <p:cNvSpPr/>
            <p:nvPr/>
          </p:nvSpPr>
          <p:spPr bwMode="auto">
            <a:xfrm>
              <a:off x="7030810" y="1258723"/>
              <a:ext cx="27690" cy="809763"/>
            </a:xfrm>
            <a:prstGeom prst="rect">
              <a:avLst/>
            </a:prstGeom>
            <a:solidFill>
              <a:srgbClr val="D2A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3" name="Oval 2"/>
            <p:cNvSpPr/>
            <p:nvPr/>
          </p:nvSpPr>
          <p:spPr bwMode="auto">
            <a:xfrm>
              <a:off x="7135332" y="1020556"/>
              <a:ext cx="786998" cy="53349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7042952" y="790652"/>
              <a:ext cx="923100" cy="380917"/>
              <a:chOff x="6172198" y="735807"/>
              <a:chExt cx="1524129" cy="641434"/>
            </a:xfrm>
          </p:grpSpPr>
          <p:sp>
            <p:nvSpPr>
              <p:cNvPr id="6" name="U-Turn Arrow 5"/>
              <p:cNvSpPr/>
              <p:nvPr/>
            </p:nvSpPr>
            <p:spPr bwMode="auto">
              <a:xfrm>
                <a:off x="6172198" y="735807"/>
                <a:ext cx="735808" cy="640556"/>
              </a:xfrm>
              <a:prstGeom prst="uturnArrow">
                <a:avLst>
                  <a:gd name="adj1" fmla="val 8313"/>
                  <a:gd name="adj2" fmla="val 25000"/>
                  <a:gd name="adj3" fmla="val 0"/>
                  <a:gd name="adj4" fmla="val 43750"/>
                  <a:gd name="adj5" fmla="val 51580"/>
                </a:avLst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endParaRPr>
              </a:p>
            </p:txBody>
          </p:sp>
          <p:sp useBgFill="1">
            <p:nvSpPr>
              <p:cNvPr id="4" name="Rectangle 3"/>
              <p:cNvSpPr/>
              <p:nvPr/>
            </p:nvSpPr>
            <p:spPr bwMode="auto">
              <a:xfrm>
                <a:off x="6260558" y="1047751"/>
                <a:ext cx="1435769" cy="329490"/>
              </a:xfrm>
              <a:prstGeom prst="rect">
                <a:avLst/>
              </a:prstGeom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endParaRPr>
              </a:p>
            </p:txBody>
          </p:sp>
          <p:sp>
            <p:nvSpPr>
              <p:cNvPr id="12" name="Flowchart: Magnetic Disk 11"/>
              <p:cNvSpPr/>
              <p:nvPr/>
            </p:nvSpPr>
            <p:spPr bwMode="auto">
              <a:xfrm rot="10800000">
                <a:off x="6697706" y="1032209"/>
                <a:ext cx="100763" cy="60785"/>
              </a:xfrm>
              <a:prstGeom prst="flowChartMagneticDisk">
                <a:avLst/>
              </a:pr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endParaRPr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6976157" y="1023235"/>
              <a:ext cx="126308" cy="183090"/>
              <a:chOff x="6061912" y="1127459"/>
              <a:chExt cx="208546" cy="308309"/>
            </a:xfrm>
            <a:solidFill>
              <a:schemeClr val="bg1">
                <a:lumMod val="85000"/>
              </a:schemeClr>
            </a:solidFill>
          </p:grpSpPr>
          <p:sp>
            <p:nvSpPr>
              <p:cNvPr id="5" name="Flowchart: Magnetic Disk 4"/>
              <p:cNvSpPr/>
              <p:nvPr/>
            </p:nvSpPr>
            <p:spPr bwMode="auto">
              <a:xfrm>
                <a:off x="6104020" y="1179095"/>
                <a:ext cx="128337" cy="256673"/>
              </a:xfrm>
              <a:prstGeom prst="flowChartMagneticDisk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endParaRPr>
              </a:p>
            </p:txBody>
          </p:sp>
          <p:sp>
            <p:nvSpPr>
              <p:cNvPr id="10" name="Flowchart: Magnetic Disk 9"/>
              <p:cNvSpPr/>
              <p:nvPr/>
            </p:nvSpPr>
            <p:spPr bwMode="auto">
              <a:xfrm>
                <a:off x="6061912" y="1127459"/>
                <a:ext cx="208546" cy="184484"/>
              </a:xfrm>
              <a:prstGeom prst="flowChartMagneticDisk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endParaRPr>
              </a:p>
            </p:txBody>
          </p:sp>
          <p:cxnSp>
            <p:nvCxnSpPr>
              <p:cNvPr id="11" name="Straight Connector 10"/>
              <p:cNvCxnSpPr/>
              <p:nvPr/>
            </p:nvCxnSpPr>
            <p:spPr bwMode="auto">
              <a:xfrm>
                <a:off x="6081712" y="1188243"/>
                <a:ext cx="0" cy="104775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7" name="Straight Connector 16"/>
              <p:cNvCxnSpPr/>
              <p:nvPr/>
            </p:nvCxnSpPr>
            <p:spPr bwMode="auto">
              <a:xfrm>
                <a:off x="6106205" y="1195387"/>
                <a:ext cx="0" cy="104775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8" name="Straight Connector 17"/>
              <p:cNvCxnSpPr/>
              <p:nvPr/>
            </p:nvCxnSpPr>
            <p:spPr bwMode="auto">
              <a:xfrm>
                <a:off x="6130698" y="1200150"/>
                <a:ext cx="0" cy="104775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" name="Straight Connector 18"/>
              <p:cNvCxnSpPr/>
              <p:nvPr/>
            </p:nvCxnSpPr>
            <p:spPr bwMode="auto">
              <a:xfrm>
                <a:off x="6155191" y="1202531"/>
                <a:ext cx="0" cy="104775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" name="Straight Connector 19"/>
              <p:cNvCxnSpPr/>
              <p:nvPr/>
            </p:nvCxnSpPr>
            <p:spPr bwMode="auto">
              <a:xfrm>
                <a:off x="6179684" y="1202531"/>
                <a:ext cx="0" cy="104775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" name="Straight Connector 20"/>
              <p:cNvCxnSpPr/>
              <p:nvPr/>
            </p:nvCxnSpPr>
            <p:spPr bwMode="auto">
              <a:xfrm>
                <a:off x="6204177" y="1202531"/>
                <a:ext cx="0" cy="104775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" name="Straight Connector 21"/>
              <p:cNvCxnSpPr/>
              <p:nvPr/>
            </p:nvCxnSpPr>
            <p:spPr bwMode="auto">
              <a:xfrm>
                <a:off x="6228670" y="1195388"/>
                <a:ext cx="0" cy="104775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" name="Straight Connector 22"/>
              <p:cNvCxnSpPr/>
              <p:nvPr/>
            </p:nvCxnSpPr>
            <p:spPr bwMode="auto">
              <a:xfrm>
                <a:off x="6253161" y="1183481"/>
                <a:ext cx="0" cy="104775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" name="Rounded Rectangle 1"/>
            <p:cNvSpPr/>
            <p:nvPr/>
          </p:nvSpPr>
          <p:spPr bwMode="auto">
            <a:xfrm>
              <a:off x="6943364" y="1172982"/>
              <a:ext cx="1010466" cy="100030"/>
            </a:xfrm>
            <a:prstGeom prst="roundRect">
              <a:avLst>
                <a:gd name="adj" fmla="val 8185"/>
              </a:avLst>
            </a:prstGeom>
            <a:solidFill>
              <a:schemeClr val="bg1">
                <a:lumMod val="6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grpSp>
          <p:nvGrpSpPr>
            <p:cNvPr id="100" name="Group 99"/>
            <p:cNvGrpSpPr/>
            <p:nvPr/>
          </p:nvGrpSpPr>
          <p:grpSpPr>
            <a:xfrm>
              <a:off x="7481386" y="1555684"/>
              <a:ext cx="474492" cy="319584"/>
              <a:chOff x="7481386" y="1555684"/>
              <a:chExt cx="474492" cy="319584"/>
            </a:xfrm>
          </p:grpSpPr>
          <p:sp>
            <p:nvSpPr>
              <p:cNvPr id="29" name="Block Arc 28"/>
              <p:cNvSpPr/>
              <p:nvPr/>
            </p:nvSpPr>
            <p:spPr bwMode="auto">
              <a:xfrm rot="10800000">
                <a:off x="7491481" y="1620734"/>
                <a:ext cx="259600" cy="253125"/>
              </a:xfrm>
              <a:prstGeom prst="blockArc">
                <a:avLst/>
              </a:prstGeom>
              <a:solidFill>
                <a:schemeClr val="accent3">
                  <a:lumMod val="5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 bwMode="auto">
              <a:xfrm>
                <a:off x="7491481" y="1555684"/>
                <a:ext cx="63458" cy="193733"/>
              </a:xfrm>
              <a:prstGeom prst="rect">
                <a:avLst/>
              </a:prstGeom>
              <a:solidFill>
                <a:schemeClr val="accent3">
                  <a:lumMod val="5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endParaRPr>
              </a:p>
            </p:txBody>
          </p:sp>
          <p:sp>
            <p:nvSpPr>
              <p:cNvPr id="31" name="Block Arc 30"/>
              <p:cNvSpPr/>
              <p:nvPr/>
            </p:nvSpPr>
            <p:spPr bwMode="auto">
              <a:xfrm>
                <a:off x="7687624" y="1622143"/>
                <a:ext cx="259600" cy="253125"/>
              </a:xfrm>
              <a:prstGeom prst="blockArc">
                <a:avLst/>
              </a:prstGeom>
              <a:solidFill>
                <a:schemeClr val="accent3">
                  <a:lumMod val="5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endParaRPr>
              </a:p>
            </p:txBody>
          </p:sp>
          <p:sp>
            <p:nvSpPr>
              <p:cNvPr id="27" name="Rounded Rectangle 26"/>
              <p:cNvSpPr/>
              <p:nvPr/>
            </p:nvSpPr>
            <p:spPr bwMode="auto">
              <a:xfrm>
                <a:off x="7481386" y="1557099"/>
                <a:ext cx="82207" cy="31110"/>
              </a:xfrm>
              <a:prstGeom prst="roundRect">
                <a:avLst/>
              </a:prstGeom>
              <a:solidFill>
                <a:schemeClr val="accent3">
                  <a:lumMod val="5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endParaRPr>
              </a:p>
            </p:txBody>
          </p:sp>
          <p:sp>
            <p:nvSpPr>
              <p:cNvPr id="35" name="Rounded Rectangle 34"/>
              <p:cNvSpPr/>
              <p:nvPr/>
            </p:nvSpPr>
            <p:spPr bwMode="auto">
              <a:xfrm>
                <a:off x="7482829" y="1733863"/>
                <a:ext cx="82207" cy="31110"/>
              </a:xfrm>
              <a:prstGeom prst="roundRect">
                <a:avLst/>
              </a:prstGeom>
              <a:solidFill>
                <a:schemeClr val="accent3">
                  <a:lumMod val="5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endParaRPr>
              </a:p>
            </p:txBody>
          </p:sp>
          <p:sp>
            <p:nvSpPr>
              <p:cNvPr id="36" name="Rounded Rectangle 35"/>
              <p:cNvSpPr/>
              <p:nvPr/>
            </p:nvSpPr>
            <p:spPr bwMode="auto">
              <a:xfrm>
                <a:off x="7873671" y="1733863"/>
                <a:ext cx="82207" cy="31110"/>
              </a:xfrm>
              <a:prstGeom prst="roundRect">
                <a:avLst/>
              </a:prstGeom>
              <a:solidFill>
                <a:schemeClr val="accent3">
                  <a:lumMod val="5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endParaRPr>
              </a:p>
            </p:txBody>
          </p:sp>
          <p:sp>
            <p:nvSpPr>
              <p:cNvPr id="30" name="Parallelogram 29"/>
              <p:cNvSpPr/>
              <p:nvPr/>
            </p:nvSpPr>
            <p:spPr bwMode="auto">
              <a:xfrm>
                <a:off x="7683298" y="1738104"/>
                <a:ext cx="69227" cy="35353"/>
              </a:xfrm>
              <a:prstGeom prst="parallelogram">
                <a:avLst/>
              </a:prstGeom>
              <a:solidFill>
                <a:schemeClr val="accent3">
                  <a:lumMod val="5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</a:endParaRPr>
              </a:p>
            </p:txBody>
          </p:sp>
        </p:grpSp>
        <p:sp>
          <p:nvSpPr>
            <p:cNvPr id="65" name="Rectangle 129" descr="Wide upward diagonal"/>
            <p:cNvSpPr>
              <a:spLocks noChangeAspect="1" noChangeArrowheads="1"/>
            </p:cNvSpPr>
            <p:nvPr/>
          </p:nvSpPr>
          <p:spPr bwMode="auto">
            <a:xfrm rot="361674" flipH="1">
              <a:off x="8396433" y="2140241"/>
              <a:ext cx="100717" cy="589955"/>
            </a:xfrm>
            <a:prstGeom prst="rect">
              <a:avLst/>
            </a:prstGeom>
            <a:pattFill prst="wdUpDiag">
              <a:fgClr>
                <a:schemeClr val="bg2"/>
              </a:fgClr>
              <a:bgClr>
                <a:srgbClr val="DDDDDD"/>
              </a:bgClr>
            </a:pattFill>
            <a:ln w="31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72" name="Rounded Rectangle 71"/>
            <p:cNvSpPr/>
            <p:nvPr/>
          </p:nvSpPr>
          <p:spPr bwMode="auto">
            <a:xfrm rot="360000">
              <a:off x="8496723" y="2419707"/>
              <a:ext cx="24963" cy="7294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6350" cap="flat" cmpd="sng" algn="ctr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6074214" y="3418119"/>
            <a:ext cx="892642" cy="1558565"/>
            <a:chOff x="6830815" y="3126259"/>
            <a:chExt cx="879803" cy="1692875"/>
          </a:xfrm>
        </p:grpSpPr>
        <p:sp>
          <p:nvSpPr>
            <p:cNvPr id="90" name="Freeform 89"/>
            <p:cNvSpPr/>
            <p:nvPr/>
          </p:nvSpPr>
          <p:spPr bwMode="auto">
            <a:xfrm>
              <a:off x="7634006" y="3128730"/>
              <a:ext cx="76612" cy="1690404"/>
            </a:xfrm>
            <a:custGeom>
              <a:avLst/>
              <a:gdLst>
                <a:gd name="connsiteX0" fmla="*/ 2471 w 76612"/>
                <a:gd name="connsiteY0" fmla="*/ 74140 h 1690404"/>
                <a:gd name="connsiteX1" fmla="*/ 0 w 76612"/>
                <a:gd name="connsiteY1" fmla="*/ 1690404 h 1690404"/>
                <a:gd name="connsiteX2" fmla="*/ 76612 w 76612"/>
                <a:gd name="connsiteY2" fmla="*/ 1613792 h 1690404"/>
                <a:gd name="connsiteX3" fmla="*/ 74140 w 76612"/>
                <a:gd name="connsiteY3" fmla="*/ 0 h 1690404"/>
                <a:gd name="connsiteX4" fmla="*/ 2471 w 76612"/>
                <a:gd name="connsiteY4" fmla="*/ 74140 h 1690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612" h="1690404">
                  <a:moveTo>
                    <a:pt x="2471" y="74140"/>
                  </a:moveTo>
                  <a:cubicBezTo>
                    <a:pt x="1647" y="612895"/>
                    <a:pt x="824" y="1151649"/>
                    <a:pt x="0" y="1690404"/>
                  </a:cubicBezTo>
                  <a:lnTo>
                    <a:pt x="76612" y="1613792"/>
                  </a:lnTo>
                  <a:lnTo>
                    <a:pt x="74140" y="0"/>
                  </a:lnTo>
                  <a:lnTo>
                    <a:pt x="2471" y="7414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91" name="Rectangle 90"/>
            <p:cNvSpPr/>
            <p:nvPr/>
          </p:nvSpPr>
          <p:spPr bwMode="auto">
            <a:xfrm>
              <a:off x="6830815" y="3192986"/>
              <a:ext cx="808132" cy="162367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88" name="Rounded Rectangle 87"/>
            <p:cNvSpPr/>
            <p:nvPr/>
          </p:nvSpPr>
          <p:spPr bwMode="auto">
            <a:xfrm>
              <a:off x="6883173" y="3241221"/>
              <a:ext cx="722539" cy="1504610"/>
            </a:xfrm>
            <a:prstGeom prst="roundRect">
              <a:avLst>
                <a:gd name="adj" fmla="val 3473"/>
              </a:avLst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92" name="Rectangle 91"/>
            <p:cNvSpPr/>
            <p:nvPr/>
          </p:nvSpPr>
          <p:spPr bwMode="auto">
            <a:xfrm>
              <a:off x="6870792" y="3319025"/>
              <a:ext cx="22860" cy="14086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 cap="flat" cmpd="sng" algn="ctr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93" name="Rectangle 92"/>
            <p:cNvSpPr/>
            <p:nvPr/>
          </p:nvSpPr>
          <p:spPr bwMode="auto">
            <a:xfrm>
              <a:off x="6870792" y="3722679"/>
              <a:ext cx="22860" cy="14086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 cap="flat" cmpd="sng" algn="ctr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94" name="Rectangle 93"/>
            <p:cNvSpPr/>
            <p:nvPr/>
          </p:nvSpPr>
          <p:spPr bwMode="auto">
            <a:xfrm>
              <a:off x="6870792" y="4126333"/>
              <a:ext cx="22860" cy="14086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 cap="flat" cmpd="sng" algn="ctr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95" name="Rectangle 94"/>
            <p:cNvSpPr/>
            <p:nvPr/>
          </p:nvSpPr>
          <p:spPr bwMode="auto">
            <a:xfrm>
              <a:off x="6870792" y="4529988"/>
              <a:ext cx="22860" cy="14086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3175" cap="flat" cmpd="sng" algn="ctr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96" name="Rounded Rectangle 95"/>
            <p:cNvSpPr/>
            <p:nvPr/>
          </p:nvSpPr>
          <p:spPr bwMode="auto">
            <a:xfrm>
              <a:off x="7557393" y="3914620"/>
              <a:ext cx="45719" cy="98854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3175" cap="flat" cmpd="sng" algn="ctr">
              <a:solidFill>
                <a:schemeClr val="tx1">
                  <a:lumMod val="65000"/>
                  <a:lumOff val="3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97" name="Freeform 96"/>
            <p:cNvSpPr/>
            <p:nvPr/>
          </p:nvSpPr>
          <p:spPr bwMode="auto">
            <a:xfrm>
              <a:off x="6830815" y="3126259"/>
              <a:ext cx="877330" cy="66727"/>
            </a:xfrm>
            <a:custGeom>
              <a:avLst/>
              <a:gdLst>
                <a:gd name="connsiteX0" fmla="*/ 877330 w 877330"/>
                <a:gd name="connsiteY0" fmla="*/ 0 h 64255"/>
                <a:gd name="connsiteX1" fmla="*/ 69198 w 877330"/>
                <a:gd name="connsiteY1" fmla="*/ 0 h 64255"/>
                <a:gd name="connsiteX2" fmla="*/ 0 w 877330"/>
                <a:gd name="connsiteY2" fmla="*/ 64255 h 64255"/>
                <a:gd name="connsiteX3" fmla="*/ 808132 w 877330"/>
                <a:gd name="connsiteY3" fmla="*/ 64255 h 64255"/>
                <a:gd name="connsiteX4" fmla="*/ 877330 w 877330"/>
                <a:gd name="connsiteY4" fmla="*/ 0 h 64255"/>
                <a:gd name="connsiteX0" fmla="*/ 877330 w 877330"/>
                <a:gd name="connsiteY0" fmla="*/ 2472 h 66727"/>
                <a:gd name="connsiteX1" fmla="*/ 91440 w 877330"/>
                <a:gd name="connsiteY1" fmla="*/ 0 h 66727"/>
                <a:gd name="connsiteX2" fmla="*/ 0 w 877330"/>
                <a:gd name="connsiteY2" fmla="*/ 66727 h 66727"/>
                <a:gd name="connsiteX3" fmla="*/ 808132 w 877330"/>
                <a:gd name="connsiteY3" fmla="*/ 66727 h 66727"/>
                <a:gd name="connsiteX4" fmla="*/ 877330 w 877330"/>
                <a:gd name="connsiteY4" fmla="*/ 2472 h 66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7330" h="66727">
                  <a:moveTo>
                    <a:pt x="877330" y="2472"/>
                  </a:moveTo>
                  <a:lnTo>
                    <a:pt x="91440" y="0"/>
                  </a:lnTo>
                  <a:lnTo>
                    <a:pt x="0" y="66727"/>
                  </a:lnTo>
                  <a:lnTo>
                    <a:pt x="808132" y="66727"/>
                  </a:lnTo>
                  <a:lnTo>
                    <a:pt x="877330" y="247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</p:grpSp>
      <p:sp>
        <p:nvSpPr>
          <p:cNvPr id="99" name="Text Box 103"/>
          <p:cNvSpPr txBox="1">
            <a:spLocks noChangeAspect="1" noChangeArrowheads="1"/>
          </p:cNvSpPr>
          <p:nvPr/>
        </p:nvSpPr>
        <p:spPr bwMode="auto">
          <a:xfrm>
            <a:off x="5798406" y="4968108"/>
            <a:ext cx="6688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Shower</a:t>
            </a:r>
          </a:p>
          <a:p>
            <a:pPr algn="ctr" eaLnBrk="1" hangingPunct="1"/>
            <a:r>
              <a: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</a:rPr>
              <a:t>Drain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Calibri" pitchFamily="34" charset="0"/>
            </a:endParaRPr>
          </a:p>
        </p:txBody>
      </p:sp>
      <p:grpSp>
        <p:nvGrpSpPr>
          <p:cNvPr id="101" name="Group 100"/>
          <p:cNvGrpSpPr/>
          <p:nvPr/>
        </p:nvGrpSpPr>
        <p:grpSpPr>
          <a:xfrm>
            <a:off x="6479199" y="4980289"/>
            <a:ext cx="474492" cy="319584"/>
            <a:chOff x="7481386" y="1555684"/>
            <a:chExt cx="474492" cy="319584"/>
          </a:xfrm>
        </p:grpSpPr>
        <p:sp>
          <p:nvSpPr>
            <p:cNvPr id="102" name="Block Arc 101"/>
            <p:cNvSpPr/>
            <p:nvPr/>
          </p:nvSpPr>
          <p:spPr bwMode="auto">
            <a:xfrm rot="10800000">
              <a:off x="7491481" y="1620734"/>
              <a:ext cx="259600" cy="253125"/>
            </a:xfrm>
            <a:prstGeom prst="blockArc">
              <a:avLst/>
            </a:prstGeom>
            <a:solidFill>
              <a:schemeClr val="accent3">
                <a:lumMod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103" name="Rectangle 102"/>
            <p:cNvSpPr/>
            <p:nvPr/>
          </p:nvSpPr>
          <p:spPr bwMode="auto">
            <a:xfrm>
              <a:off x="7491481" y="1555684"/>
              <a:ext cx="63458" cy="193733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104" name="Block Arc 103"/>
            <p:cNvSpPr/>
            <p:nvPr/>
          </p:nvSpPr>
          <p:spPr bwMode="auto">
            <a:xfrm>
              <a:off x="7687624" y="1622143"/>
              <a:ext cx="259600" cy="253125"/>
            </a:xfrm>
            <a:prstGeom prst="blockArc">
              <a:avLst/>
            </a:prstGeom>
            <a:solidFill>
              <a:schemeClr val="accent3">
                <a:lumMod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105" name="Rounded Rectangle 104"/>
            <p:cNvSpPr/>
            <p:nvPr/>
          </p:nvSpPr>
          <p:spPr bwMode="auto">
            <a:xfrm>
              <a:off x="7481386" y="1557099"/>
              <a:ext cx="82207" cy="31110"/>
            </a:xfrm>
            <a:prstGeom prst="roundRect">
              <a:avLst/>
            </a:prstGeom>
            <a:solidFill>
              <a:schemeClr val="accent3">
                <a:lumMod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106" name="Rounded Rectangle 105"/>
            <p:cNvSpPr/>
            <p:nvPr/>
          </p:nvSpPr>
          <p:spPr bwMode="auto">
            <a:xfrm>
              <a:off x="7482829" y="1733863"/>
              <a:ext cx="82207" cy="31110"/>
            </a:xfrm>
            <a:prstGeom prst="roundRect">
              <a:avLst/>
            </a:prstGeom>
            <a:solidFill>
              <a:schemeClr val="accent3">
                <a:lumMod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107" name="Rounded Rectangle 106"/>
            <p:cNvSpPr/>
            <p:nvPr/>
          </p:nvSpPr>
          <p:spPr bwMode="auto">
            <a:xfrm>
              <a:off x="7873671" y="1733863"/>
              <a:ext cx="82207" cy="31110"/>
            </a:xfrm>
            <a:prstGeom prst="roundRect">
              <a:avLst/>
            </a:prstGeom>
            <a:solidFill>
              <a:schemeClr val="accent3">
                <a:lumMod val="5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108" name="Parallelogram 107"/>
            <p:cNvSpPr/>
            <p:nvPr/>
          </p:nvSpPr>
          <p:spPr bwMode="auto">
            <a:xfrm>
              <a:off x="7683298" y="1738104"/>
              <a:ext cx="69227" cy="35353"/>
            </a:xfrm>
            <a:prstGeom prst="parallelogram">
              <a:avLst/>
            </a:prstGeom>
            <a:solidFill>
              <a:schemeClr val="accent3">
                <a:lumMod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6017986" y="519793"/>
            <a:ext cx="2690327" cy="2354036"/>
            <a:chOff x="6017986" y="519793"/>
            <a:chExt cx="2690327" cy="2354036"/>
          </a:xfrm>
        </p:grpSpPr>
        <p:sp>
          <p:nvSpPr>
            <p:cNvPr id="87" name="Freeform 86"/>
            <p:cNvSpPr/>
            <p:nvPr/>
          </p:nvSpPr>
          <p:spPr bwMode="auto">
            <a:xfrm>
              <a:off x="6411686" y="1023257"/>
              <a:ext cx="2242457" cy="1621972"/>
            </a:xfrm>
            <a:custGeom>
              <a:avLst/>
              <a:gdLst>
                <a:gd name="connsiteX0" fmla="*/ 2242457 w 2242457"/>
                <a:gd name="connsiteY0" fmla="*/ 947057 h 1621972"/>
                <a:gd name="connsiteX1" fmla="*/ 2166257 w 2242457"/>
                <a:gd name="connsiteY1" fmla="*/ 1164772 h 1621972"/>
                <a:gd name="connsiteX2" fmla="*/ 1828800 w 2242457"/>
                <a:gd name="connsiteY2" fmla="*/ 1415143 h 1621972"/>
                <a:gd name="connsiteX3" fmla="*/ 1143000 w 2242457"/>
                <a:gd name="connsiteY3" fmla="*/ 1621972 h 1621972"/>
                <a:gd name="connsiteX4" fmla="*/ 0 w 2242457"/>
                <a:gd name="connsiteY4" fmla="*/ 576943 h 1621972"/>
                <a:gd name="connsiteX5" fmla="*/ 979714 w 2242457"/>
                <a:gd name="connsiteY5" fmla="*/ 0 h 1621972"/>
                <a:gd name="connsiteX6" fmla="*/ 2242457 w 2242457"/>
                <a:gd name="connsiteY6" fmla="*/ 947057 h 1621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42457" h="1621972">
                  <a:moveTo>
                    <a:pt x="2242457" y="947057"/>
                  </a:moveTo>
                  <a:lnTo>
                    <a:pt x="2166257" y="1164772"/>
                  </a:lnTo>
                  <a:lnTo>
                    <a:pt x="1828800" y="1415143"/>
                  </a:lnTo>
                  <a:lnTo>
                    <a:pt x="1143000" y="1621972"/>
                  </a:lnTo>
                  <a:lnTo>
                    <a:pt x="0" y="576943"/>
                  </a:lnTo>
                  <a:lnTo>
                    <a:pt x="979714" y="0"/>
                  </a:lnTo>
                  <a:lnTo>
                    <a:pt x="2242457" y="94705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MS PGothic" pitchFamily="34" charset="-128"/>
              </a:endParaRPr>
            </a:p>
          </p:txBody>
        </p:sp>
        <p:pic>
          <p:nvPicPr>
            <p:cNvPr id="7" name="Picture 2" descr="http://www.boatersplus.com/images/detailed/34/6031918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017986" y="519793"/>
              <a:ext cx="2690327" cy="2354036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15564526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3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43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32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432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32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432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32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432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32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432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323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Galley</a:t>
            </a:r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705173" y="1278488"/>
            <a:ext cx="8094340" cy="5338384"/>
          </a:xfrm>
        </p:spPr>
        <p:txBody>
          <a:bodyPr/>
          <a:lstStyle/>
          <a:p>
            <a:pPr>
              <a:spcAft>
                <a:spcPts val="300"/>
              </a:spcAft>
            </a:pPr>
            <a:r>
              <a:rPr lang="en-US" dirty="0" smtClean="0"/>
              <a:t>Remove all perishable foods</a:t>
            </a:r>
          </a:p>
          <a:p>
            <a:pPr>
              <a:spcAft>
                <a:spcPts val="300"/>
              </a:spcAft>
            </a:pPr>
            <a:r>
              <a:rPr lang="en-US" dirty="0" smtClean="0"/>
              <a:t>Remove all unsealed food stores</a:t>
            </a:r>
          </a:p>
          <a:p>
            <a:pPr>
              <a:spcAft>
                <a:spcPts val="300"/>
              </a:spcAft>
            </a:pPr>
            <a:r>
              <a:rPr lang="en-US" dirty="0" smtClean="0"/>
              <a:t>Remove all items subject to freezing</a:t>
            </a:r>
          </a:p>
          <a:p>
            <a:pPr>
              <a:spcAft>
                <a:spcPts val="0"/>
              </a:spcAft>
            </a:pPr>
            <a:r>
              <a:rPr lang="en-US" dirty="0" smtClean="0"/>
              <a:t>Set refrigerator/ice maker temperature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</a:t>
            </a:r>
            <a:r>
              <a:rPr lang="en-US" dirty="0" smtClean="0"/>
              <a:t> setting to OFF</a:t>
            </a:r>
          </a:p>
          <a:p>
            <a:pPr lvl="1">
              <a:spcAft>
                <a:spcPts val="0"/>
              </a:spcAft>
            </a:pPr>
            <a:r>
              <a:rPr lang="en-US" dirty="0" smtClean="0"/>
              <a:t>Clean/defrost refrigerator/ice maker </a:t>
            </a:r>
          </a:p>
          <a:p>
            <a:pPr lvl="1">
              <a:spcAft>
                <a:spcPts val="300"/>
              </a:spcAft>
            </a:pPr>
            <a:r>
              <a:rPr lang="en-US" dirty="0" smtClean="0"/>
              <a:t>Prop door open </a:t>
            </a:r>
          </a:p>
          <a:p>
            <a:pPr>
              <a:spcAft>
                <a:spcPts val="0"/>
              </a:spcAft>
            </a:pPr>
            <a:r>
              <a:rPr lang="en-US" dirty="0" smtClean="0"/>
              <a:t>Drain appliance reservoirs or drip pans</a:t>
            </a:r>
          </a:p>
          <a:p>
            <a:pPr lvl="1">
              <a:spcAft>
                <a:spcPts val="0"/>
              </a:spcAft>
            </a:pPr>
            <a:r>
              <a:rPr lang="en-US" dirty="0" smtClean="0"/>
              <a:t>Coffee pot</a:t>
            </a:r>
          </a:p>
          <a:p>
            <a:pPr lvl="1">
              <a:spcAft>
                <a:spcPts val="0"/>
              </a:spcAft>
            </a:pPr>
            <a:r>
              <a:rPr lang="en-US" dirty="0" smtClean="0"/>
              <a:t>Refrigerator</a:t>
            </a:r>
          </a:p>
          <a:p>
            <a:pPr lvl="1">
              <a:spcAft>
                <a:spcPts val="300"/>
              </a:spcAft>
            </a:pPr>
            <a:r>
              <a:rPr lang="en-US" dirty="0" smtClean="0"/>
              <a:t>Ice maker </a:t>
            </a:r>
          </a:p>
          <a:p>
            <a:pPr>
              <a:spcAft>
                <a:spcPts val="0"/>
              </a:spcAft>
            </a:pPr>
            <a:r>
              <a:rPr lang="en-US" dirty="0" smtClean="0"/>
              <a:t>Close propane gas lines (tank/stove)</a:t>
            </a:r>
          </a:p>
          <a:p>
            <a:pPr lvl="1">
              <a:spcAft>
                <a:spcPts val="0"/>
              </a:spcAft>
            </a:pPr>
            <a:r>
              <a:rPr lang="en-US" dirty="0" smtClean="0"/>
              <a:t>Remove propane bottles from the boat. </a:t>
            </a:r>
          </a:p>
          <a:p>
            <a:pPr lvl="1">
              <a:spcAft>
                <a:spcPts val="0"/>
              </a:spcAft>
            </a:pPr>
            <a:r>
              <a:rPr lang="en-US" dirty="0" smtClean="0"/>
              <a:t>Seal the end of the propane line. </a:t>
            </a:r>
          </a:p>
          <a:p>
            <a:pPr lvl="1">
              <a:spcAft>
                <a:spcPts val="300"/>
              </a:spcAft>
            </a:pPr>
            <a:r>
              <a:rPr lang="en-US" dirty="0" smtClean="0"/>
              <a:t>Inspect propane lines for damage. 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16386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239000" y="6575425"/>
            <a:ext cx="1905000" cy="2413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/>
            <a:fld id="{AEC88103-C581-4929-9E90-558ED987BC35}" type="slidenum">
              <a:rPr lang="en-US" sz="1200">
                <a:solidFill>
                  <a:srgbClr val="CCECFF"/>
                </a:solidFill>
              </a:rPr>
              <a:pPr eaLnBrk="1" hangingPunct="1"/>
              <a:t>21</a:t>
            </a:fld>
            <a:endParaRPr lang="en-US" sz="1200" dirty="0">
              <a:solidFill>
                <a:srgbClr val="CCECFF"/>
              </a:solidFill>
            </a:endParaRPr>
          </a:p>
        </p:txBody>
      </p:sp>
      <p:pic>
        <p:nvPicPr>
          <p:cNvPr id="9218" name="Picture 2" descr="http://www.texassailor.com/Dcp0009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7583" y="480175"/>
            <a:ext cx="2942038" cy="2222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U-Line SS1095FC-03 Marine / Rv Compact Ice Maker - Stainless Stee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282" y="3752930"/>
            <a:ext cx="2095500" cy="2095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31075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3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3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3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3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63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3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38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38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638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38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638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638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638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638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Sailboat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5173" y="1350677"/>
            <a:ext cx="8094340" cy="4964436"/>
          </a:xfrm>
        </p:spPr>
        <p:txBody>
          <a:bodyPr/>
          <a:lstStyle/>
          <a:p>
            <a:r>
              <a:rPr lang="en-US" dirty="0" smtClean="0"/>
              <a:t>Sails and rigging</a:t>
            </a:r>
          </a:p>
          <a:p>
            <a:pPr lvl="1"/>
            <a:r>
              <a:rPr lang="en-US" dirty="0" smtClean="0"/>
              <a:t>Inspect sails for ware and damage</a:t>
            </a:r>
          </a:p>
          <a:p>
            <a:pPr lvl="1"/>
            <a:r>
              <a:rPr lang="en-US" dirty="0" smtClean="0"/>
              <a:t>Wash sails and running rigging; and store</a:t>
            </a:r>
          </a:p>
          <a:p>
            <a:r>
              <a:rPr lang="en-US" dirty="0" smtClean="0"/>
              <a:t>Mast</a:t>
            </a:r>
          </a:p>
          <a:p>
            <a:pPr lvl="1"/>
            <a:r>
              <a:rPr lang="en-US" dirty="0" smtClean="0"/>
              <a:t>Pull the mast, inspect mast boot, mast heel and fittings for corrosion</a:t>
            </a:r>
          </a:p>
          <a:p>
            <a:pPr lvl="1"/>
            <a:r>
              <a:rPr lang="en-US" dirty="0" smtClean="0"/>
              <a:t>Check the crane and masthead sheaves for wear and stress cracks, </a:t>
            </a:r>
          </a:p>
          <a:p>
            <a:pPr lvl="1"/>
            <a:r>
              <a:rPr lang="en-US" dirty="0" smtClean="0"/>
              <a:t>Inspect electrical wiring to the navigation and spreader lights</a:t>
            </a:r>
          </a:p>
          <a:p>
            <a:pPr lvl="1"/>
            <a:r>
              <a:rPr lang="en-US" dirty="0" smtClean="0"/>
              <a:t>Inspect boom and rigging for wear and damage. </a:t>
            </a:r>
          </a:p>
          <a:p>
            <a:pPr lvl="1"/>
            <a:r>
              <a:rPr lang="en-US" dirty="0" smtClean="0"/>
              <a:t>Remove tape from spreader tips and turnbuckles and inspect</a:t>
            </a:r>
          </a:p>
          <a:p>
            <a:r>
              <a:rPr lang="en-US" dirty="0" smtClean="0"/>
              <a:t>Systems</a:t>
            </a:r>
          </a:p>
          <a:p>
            <a:pPr lvl="1"/>
            <a:r>
              <a:rPr lang="en-US" dirty="0" smtClean="0"/>
              <a:t>Fog winches, mainsheet system, turning blocks and rope clutches</a:t>
            </a:r>
          </a:p>
          <a:p>
            <a:pPr lvl="1"/>
            <a:r>
              <a:rPr lang="en-US" dirty="0" smtClean="0"/>
              <a:t>Remove all the running rigging and wash – Run a mouse to retrieve in the spring </a:t>
            </a:r>
          </a:p>
          <a:p>
            <a:pPr lvl="1"/>
            <a:r>
              <a:rPr lang="en-US" dirty="0" smtClean="0"/>
              <a:t>Fog all exit boxes and turning blocks – inspect for wear and corrosion </a:t>
            </a:r>
          </a:p>
          <a:p>
            <a:pPr lvl="1"/>
            <a:r>
              <a:rPr lang="en-US" dirty="0" smtClean="0"/>
              <a:t>Lube folding prop and steering linkage</a:t>
            </a:r>
          </a:p>
        </p:txBody>
      </p:sp>
    </p:spTree>
    <p:extLst>
      <p:ext uri="{BB962C8B-B14F-4D97-AF65-F5344CB8AC3E}">
        <p14:creationId xmlns:p14="http://schemas.microsoft.com/office/powerpoint/2010/main" val="22725754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3630613" y="6575425"/>
            <a:ext cx="1905000" cy="2413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/>
            <a:fld id="{95A595F8-D905-4437-BDA1-4663CB49DD41}" type="slidenum">
              <a:rPr lang="en-US" sz="1200">
                <a:solidFill>
                  <a:srgbClr val="CCECFF"/>
                </a:solidFill>
              </a:rPr>
              <a:pPr eaLnBrk="1" hangingPunct="1"/>
              <a:t>23</a:t>
            </a:fld>
            <a:endParaRPr lang="en-US" sz="1200" dirty="0">
              <a:solidFill>
                <a:srgbClr val="CCECFF"/>
              </a:solidFill>
            </a:endParaRPr>
          </a:p>
        </p:txBody>
      </p:sp>
      <p:sp>
        <p:nvSpPr>
          <p:cNvPr id="1741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Electrical / Electronic</a:t>
            </a:r>
          </a:p>
        </p:txBody>
      </p:sp>
      <p:sp>
        <p:nvSpPr>
          <p:cNvPr id="214528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705173" y="1350677"/>
            <a:ext cx="8094340" cy="4778231"/>
          </a:xfrm>
        </p:spPr>
        <p:txBody>
          <a:bodyPr/>
          <a:lstStyle/>
          <a:p>
            <a:pPr eaLnBrk="1" hangingPunct="1">
              <a:spcAft>
                <a:spcPts val="300"/>
              </a:spcAft>
            </a:pPr>
            <a:r>
              <a:rPr lang="en-US" dirty="0" smtClean="0"/>
              <a:t>Download nav files from GPS and Radar units</a:t>
            </a:r>
          </a:p>
          <a:p>
            <a:pPr eaLnBrk="1" hangingPunct="1">
              <a:spcAft>
                <a:spcPts val="300"/>
              </a:spcAft>
            </a:pPr>
            <a:r>
              <a:rPr lang="en-US" dirty="0" smtClean="0"/>
              <a:t>Take VHF/FRS handheld units home</a:t>
            </a:r>
          </a:p>
          <a:p>
            <a:pPr eaLnBrk="1" hangingPunct="1">
              <a:spcAft>
                <a:spcPts val="300"/>
              </a:spcAft>
            </a:pPr>
            <a:r>
              <a:rPr lang="en-US" dirty="0" smtClean="0"/>
              <a:t>Discharge hand-held spotlights</a:t>
            </a:r>
          </a:p>
          <a:p>
            <a:pPr eaLnBrk="1" hangingPunct="1">
              <a:spcAft>
                <a:spcPts val="300"/>
              </a:spcAft>
            </a:pPr>
            <a:r>
              <a:rPr lang="en-US" dirty="0" smtClean="0"/>
              <a:t>Fog all 12-volt accessory plug connectors</a:t>
            </a:r>
          </a:p>
          <a:p>
            <a:pPr eaLnBrk="1" hangingPunct="1">
              <a:spcAft>
                <a:spcPts val="300"/>
              </a:spcAft>
            </a:pPr>
            <a:r>
              <a:rPr lang="en-US" dirty="0" smtClean="0"/>
              <a:t>Fog battery terminals and winch connections</a:t>
            </a:r>
          </a:p>
          <a:p>
            <a:pPr eaLnBrk="1" hangingPunct="1">
              <a:spcAft>
                <a:spcPts val="300"/>
              </a:spcAft>
            </a:pPr>
            <a:r>
              <a:rPr lang="en-US" dirty="0" smtClean="0"/>
              <a:t>Fog navigation light connections</a:t>
            </a:r>
          </a:p>
          <a:p>
            <a:pPr eaLnBrk="1" hangingPunct="1">
              <a:spcAft>
                <a:spcPts val="300"/>
              </a:spcAft>
            </a:pPr>
            <a:r>
              <a:rPr lang="en-US" dirty="0" smtClean="0"/>
              <a:t>Turn off all battery switches * </a:t>
            </a:r>
            <a:r>
              <a:rPr lang="en-US" sz="14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(Port / Starboard / Generator)</a:t>
            </a:r>
          </a:p>
          <a:p>
            <a:pPr eaLnBrk="1" hangingPunct="1">
              <a:spcAft>
                <a:spcPts val="300"/>
              </a:spcAft>
            </a:pPr>
            <a:r>
              <a:rPr lang="en-US" dirty="0" smtClean="0"/>
              <a:t>Turn off AC breaker in electrical panel	</a:t>
            </a:r>
          </a:p>
          <a:p>
            <a:pPr eaLnBrk="1" hangingPunct="1">
              <a:spcAft>
                <a:spcPts val="300"/>
              </a:spcAft>
            </a:pPr>
            <a:r>
              <a:rPr lang="en-US" dirty="0" smtClean="0"/>
              <a:t>Fog shore power connectors</a:t>
            </a:r>
          </a:p>
          <a:p>
            <a:pPr marL="0" indent="0" eaLnBrk="1" hangingPunct="1">
              <a:spcAft>
                <a:spcPts val="300"/>
              </a:spcAft>
              <a:buNone/>
            </a:pPr>
            <a:r>
              <a:rPr lang="en-US" i="1" dirty="0" smtClean="0">
                <a:solidFill>
                  <a:srgbClr val="C00000"/>
                </a:solidFill>
              </a:rPr>
              <a:t>    * </a:t>
            </a:r>
            <a:r>
              <a:rPr lang="en-US" sz="2000" i="1" dirty="0" smtClean="0">
                <a:solidFill>
                  <a:srgbClr val="C00000"/>
                </a:solidFill>
              </a:rPr>
              <a:t>Make sure your bilge pumps and water alarms are still directly powered</a:t>
            </a:r>
          </a:p>
        </p:txBody>
      </p:sp>
    </p:spTree>
    <p:extLst>
      <p:ext uri="{BB962C8B-B14F-4D97-AF65-F5344CB8AC3E}">
        <p14:creationId xmlns:p14="http://schemas.microsoft.com/office/powerpoint/2010/main" val="20883079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52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452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52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452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52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452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52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452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52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452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52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452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52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452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52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1452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52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1452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52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1452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528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Bilge</a:t>
            </a:r>
            <a:endParaRPr lang="en-US" dirty="0" smtClean="0"/>
          </a:p>
        </p:txBody>
      </p:sp>
      <p:sp>
        <p:nvSpPr>
          <p:cNvPr id="2146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5173" y="1350677"/>
            <a:ext cx="8094340" cy="2982355"/>
          </a:xfrm>
        </p:spPr>
        <p:txBody>
          <a:bodyPr/>
          <a:lstStyle/>
          <a:p>
            <a:r>
              <a:rPr lang="en-US" dirty="0" smtClean="0"/>
              <a:t>Clean bilge pump filters</a:t>
            </a:r>
          </a:p>
          <a:p>
            <a:r>
              <a:rPr lang="en-US" dirty="0" smtClean="0"/>
              <a:t>Pump antifreeze through bilge pumps</a:t>
            </a:r>
          </a:p>
          <a:p>
            <a:r>
              <a:rPr lang="en-US" dirty="0" smtClean="0"/>
              <a:t>Pump water out of bilge - Clean and dry bilge</a:t>
            </a:r>
          </a:p>
          <a:p>
            <a:r>
              <a:rPr lang="en-US" dirty="0" smtClean="0"/>
              <a:t>Set bilge heaters to “low”</a:t>
            </a:r>
            <a:r>
              <a:rPr lang="en-US" b="0" dirty="0" smtClean="0"/>
              <a:t>  </a:t>
            </a:r>
            <a:r>
              <a:rPr lang="en-US" sz="1800" b="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(if not off)</a:t>
            </a:r>
            <a:endParaRPr lang="en-US" sz="18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dirty="0" smtClean="0"/>
              <a:t>Check for items that might freeze</a:t>
            </a:r>
          </a:p>
          <a:p>
            <a:r>
              <a:rPr lang="en-US" dirty="0" smtClean="0"/>
              <a:t>Place damp-away in bilge</a:t>
            </a:r>
          </a:p>
        </p:txBody>
      </p:sp>
      <p:sp>
        <p:nvSpPr>
          <p:cNvPr id="1843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239000" y="6575425"/>
            <a:ext cx="1905000" cy="2413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/>
            <a:fld id="{B7765B3D-C720-4511-9F15-779C8EF09E05}" type="slidenum">
              <a:rPr lang="en-US" sz="1200">
                <a:solidFill>
                  <a:srgbClr val="CCECFF"/>
                </a:solidFill>
              </a:rPr>
              <a:pPr eaLnBrk="1" hangingPunct="1"/>
              <a:t>24</a:t>
            </a:fld>
            <a:endParaRPr lang="en-US" sz="1200" dirty="0">
              <a:solidFill>
                <a:srgbClr val="CCECFF"/>
              </a:solidFill>
            </a:endParaRPr>
          </a:p>
        </p:txBody>
      </p:sp>
      <p:pic>
        <p:nvPicPr>
          <p:cNvPr id="12290" name="Picture 2" descr="http://maritimeprotectionproducts.com/images/25144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333" b="81667" l="5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9971" y="2517285"/>
            <a:ext cx="4151803" cy="4151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65876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6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46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6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46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6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46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6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46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6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46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6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46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6307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Miscellaneous</a:t>
            </a:r>
            <a:endParaRPr lang="en-US" dirty="0" smtClean="0"/>
          </a:p>
        </p:txBody>
      </p:sp>
      <p:sp>
        <p:nvSpPr>
          <p:cNvPr id="214733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705173" y="1350677"/>
            <a:ext cx="8094340" cy="4588949"/>
          </a:xfrm>
        </p:spPr>
        <p:txBody>
          <a:bodyPr/>
          <a:lstStyle/>
          <a:p>
            <a:r>
              <a:rPr lang="en-US" dirty="0" smtClean="0"/>
              <a:t>Make sure deck scuppers are clear and open</a:t>
            </a:r>
          </a:p>
          <a:p>
            <a:r>
              <a:rPr lang="en-US" dirty="0" smtClean="0"/>
              <a:t>Seal deck hatches for water intrusion</a:t>
            </a:r>
          </a:p>
          <a:p>
            <a:r>
              <a:rPr lang="en-US" dirty="0" smtClean="0"/>
              <a:t>Pressure Wash Hull</a:t>
            </a:r>
          </a:p>
          <a:p>
            <a:r>
              <a:rPr lang="en-US" dirty="0" smtClean="0"/>
              <a:t>Paint Hull Bottom and Running Gear</a:t>
            </a:r>
          </a:p>
          <a:p>
            <a:r>
              <a:rPr lang="en-US" dirty="0" smtClean="0"/>
              <a:t>Fog engine spares</a:t>
            </a:r>
          </a:p>
          <a:p>
            <a:r>
              <a:rPr lang="en-US" dirty="0" smtClean="0"/>
              <a:t>Dog all hatches/portholes</a:t>
            </a:r>
          </a:p>
          <a:p>
            <a:r>
              <a:rPr lang="en-US" dirty="0" smtClean="0"/>
              <a:t>Open all interior lockers and drawers</a:t>
            </a:r>
          </a:p>
          <a:p>
            <a:r>
              <a:rPr lang="en-US" dirty="0" smtClean="0"/>
              <a:t>Turn all cushions on edge</a:t>
            </a:r>
          </a:p>
          <a:p>
            <a:r>
              <a:rPr lang="en-US" dirty="0" smtClean="0"/>
              <a:t>Lube canvas fasteners and zippers</a:t>
            </a:r>
          </a:p>
        </p:txBody>
      </p:sp>
      <p:sp>
        <p:nvSpPr>
          <p:cNvPr id="19458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239000" y="6575425"/>
            <a:ext cx="1905000" cy="2413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/>
            <a:fld id="{0AFAEAFF-0743-4B5D-9481-F9D736FF5CAE}" type="slidenum">
              <a:rPr lang="en-US" sz="1200">
                <a:solidFill>
                  <a:srgbClr val="CCECFF"/>
                </a:solidFill>
              </a:rPr>
              <a:pPr eaLnBrk="1" hangingPunct="1"/>
              <a:t>25</a:t>
            </a:fld>
            <a:endParaRPr lang="en-US" sz="1200" dirty="0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3533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7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47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73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473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73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473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73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473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73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473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73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473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73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473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733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14733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73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1473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733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Miscellaneous  </a:t>
            </a:r>
            <a:r>
              <a:rPr lang="en-US" sz="1400" b="0" dirty="0" smtClean="0"/>
              <a:t>(Continued)</a:t>
            </a:r>
          </a:p>
        </p:txBody>
      </p:sp>
      <p:sp>
        <p:nvSpPr>
          <p:cNvPr id="2154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5173" y="1350677"/>
            <a:ext cx="8094340" cy="4588949"/>
          </a:xfrm>
        </p:spPr>
        <p:txBody>
          <a:bodyPr/>
          <a:lstStyle/>
          <a:p>
            <a:r>
              <a:rPr lang="en-US" dirty="0" smtClean="0"/>
              <a:t>Waterproof canvas</a:t>
            </a:r>
          </a:p>
          <a:p>
            <a:r>
              <a:rPr lang="en-US" dirty="0" smtClean="0"/>
              <a:t>Set canvas supports/restraints</a:t>
            </a:r>
          </a:p>
          <a:p>
            <a:r>
              <a:rPr lang="en-US" dirty="0" smtClean="0"/>
              <a:t>Oil cabinets and wood surfaces</a:t>
            </a:r>
          </a:p>
          <a:p>
            <a:r>
              <a:rPr lang="en-US" dirty="0" smtClean="0"/>
              <a:t>Place </a:t>
            </a:r>
            <a:r>
              <a:rPr lang="en-US" dirty="0" err="1" smtClean="0"/>
              <a:t>DampAway</a:t>
            </a:r>
            <a:r>
              <a:rPr lang="en-US" dirty="0" smtClean="0"/>
              <a:t> in cabin spaces</a:t>
            </a:r>
          </a:p>
          <a:p>
            <a:r>
              <a:rPr lang="en-US" dirty="0" smtClean="0"/>
              <a:t>Place bow/deck cushions in cabin</a:t>
            </a:r>
          </a:p>
          <a:p>
            <a:r>
              <a:rPr lang="en-US" dirty="0" smtClean="0"/>
              <a:t>Set anchor safety restraint</a:t>
            </a:r>
          </a:p>
          <a:p>
            <a:r>
              <a:rPr lang="en-US" dirty="0" smtClean="0"/>
              <a:t>Check anchor locker for water/debris</a:t>
            </a:r>
          </a:p>
          <a:p>
            <a:r>
              <a:rPr lang="en-US" dirty="0"/>
              <a:t>Check all lockers for items that might freeze </a:t>
            </a:r>
          </a:p>
          <a:p>
            <a:endParaRPr lang="en-US" dirty="0" smtClean="0"/>
          </a:p>
        </p:txBody>
      </p:sp>
      <p:sp>
        <p:nvSpPr>
          <p:cNvPr id="20482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239000" y="6575425"/>
            <a:ext cx="1905000" cy="2413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/>
            <a:fld id="{3B795EA3-B6F7-4339-AF89-F3C045891FF1}" type="slidenum">
              <a:rPr lang="en-US" sz="1200">
                <a:solidFill>
                  <a:srgbClr val="CCECFF"/>
                </a:solidFill>
              </a:rPr>
              <a:pPr eaLnBrk="1" hangingPunct="1"/>
              <a:t>26</a:t>
            </a:fld>
            <a:endParaRPr lang="en-US" sz="1200" dirty="0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3665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4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54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54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54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54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54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54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154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4499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5173" y="1350677"/>
            <a:ext cx="8094340" cy="4638193"/>
          </a:xfrm>
        </p:spPr>
        <p:txBody>
          <a:bodyPr/>
          <a:lstStyle/>
          <a:p>
            <a:r>
              <a:rPr lang="en-US" dirty="0" smtClean="0"/>
              <a:t>Water storage</a:t>
            </a:r>
          </a:p>
          <a:p>
            <a:pPr lvl="1"/>
            <a:r>
              <a:rPr lang="en-US" dirty="0" smtClean="0"/>
              <a:t>Better supported hull</a:t>
            </a:r>
          </a:p>
          <a:p>
            <a:pPr lvl="1"/>
            <a:r>
              <a:rPr lang="en-US" dirty="0" smtClean="0"/>
              <a:t>Concern for snow loading  pushing thru-hull fittings below the water</a:t>
            </a:r>
          </a:p>
          <a:p>
            <a:pPr lvl="1"/>
            <a:r>
              <a:rPr lang="en-US" dirty="0" smtClean="0"/>
              <a:t>Water collecting in bilge through leaking deck hatches</a:t>
            </a:r>
          </a:p>
          <a:p>
            <a:r>
              <a:rPr lang="en-US" dirty="0" smtClean="0"/>
              <a:t>Land storage</a:t>
            </a:r>
          </a:p>
          <a:p>
            <a:pPr lvl="1"/>
            <a:r>
              <a:rPr lang="en-US" dirty="0" smtClean="0"/>
              <a:t>Better assess for maintenance</a:t>
            </a:r>
          </a:p>
          <a:p>
            <a:pPr lvl="1"/>
            <a:r>
              <a:rPr lang="en-US" dirty="0" smtClean="0"/>
              <a:t>Boatel storage vs. open storage</a:t>
            </a:r>
          </a:p>
          <a:p>
            <a:pPr lvl="1"/>
            <a:r>
              <a:rPr lang="en-US" dirty="0" smtClean="0"/>
              <a:t>Winter storage boat covers needed</a:t>
            </a:r>
          </a:p>
          <a:p>
            <a:pPr lvl="1"/>
            <a:r>
              <a:rPr lang="en-US" dirty="0" smtClean="0"/>
              <a:t>Security concerns</a:t>
            </a:r>
          </a:p>
          <a:p>
            <a:r>
              <a:rPr lang="en-US" dirty="0" smtClean="0"/>
              <a:t>On trailer</a:t>
            </a:r>
          </a:p>
          <a:p>
            <a:pPr lvl="1"/>
            <a:r>
              <a:rPr lang="en-US" dirty="0" smtClean="0"/>
              <a:t>Easier to store – less expensive</a:t>
            </a:r>
          </a:p>
          <a:p>
            <a:pPr lvl="1"/>
            <a:r>
              <a:rPr lang="en-US" dirty="0" smtClean="0"/>
              <a:t>Winter storage boat covers needed</a:t>
            </a:r>
          </a:p>
          <a:p>
            <a:pPr lvl="1"/>
            <a:r>
              <a:rPr lang="en-US" dirty="0" smtClean="0"/>
              <a:t>Security concerns</a:t>
            </a:r>
            <a:endParaRPr lang="en-US" dirty="0"/>
          </a:p>
        </p:txBody>
      </p:sp>
      <p:pic>
        <p:nvPicPr>
          <p:cNvPr id="10242" name="Picture 2" descr="http://www.harborsidestorage.com/images/launch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0615" y="3336590"/>
            <a:ext cx="3810000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01094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Shrink Wrap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5173" y="1350677"/>
            <a:ext cx="8094340" cy="4976747"/>
          </a:xfrm>
        </p:spPr>
        <p:txBody>
          <a:bodyPr/>
          <a:lstStyle/>
          <a:p>
            <a:r>
              <a:rPr lang="en-US" dirty="0" smtClean="0"/>
              <a:t>Advantages</a:t>
            </a:r>
          </a:p>
          <a:p>
            <a:pPr lvl="1"/>
            <a:r>
              <a:rPr lang="en-US" dirty="0" smtClean="0"/>
              <a:t>Good tight, weatherproof seal </a:t>
            </a:r>
          </a:p>
          <a:p>
            <a:pPr lvl="1"/>
            <a:r>
              <a:rPr lang="en-US" dirty="0" smtClean="0"/>
              <a:t>Keeps topsides and interior clean</a:t>
            </a:r>
          </a:p>
          <a:p>
            <a:pPr lvl="1"/>
            <a:r>
              <a:rPr lang="en-US" dirty="0" smtClean="0"/>
              <a:t>No concerns with chafing or loose tarps</a:t>
            </a:r>
          </a:p>
          <a:p>
            <a:pPr lvl="1">
              <a:lnSpc>
                <a:spcPct val="85000"/>
              </a:lnSpc>
              <a:spcAft>
                <a:spcPts val="0"/>
              </a:spcAft>
            </a:pPr>
            <a:r>
              <a:rPr lang="en-US" dirty="0" smtClean="0"/>
              <a:t>Optional vents and zippered doors prevent </a:t>
            </a:r>
          </a:p>
          <a:p>
            <a:pPr lvl="1">
              <a:lnSpc>
                <a:spcPct val="85000"/>
              </a:lnSpc>
              <a:buNone/>
            </a:pPr>
            <a:r>
              <a:rPr lang="en-US" dirty="0" smtClean="0"/>
              <a:t>   mold and mildew</a:t>
            </a:r>
          </a:p>
          <a:p>
            <a:pPr lvl="1"/>
            <a:r>
              <a:rPr lang="en-US" dirty="0" smtClean="0"/>
              <a:t>Far superior to </a:t>
            </a:r>
            <a:r>
              <a:rPr lang="en-US" dirty="0" err="1" smtClean="0"/>
              <a:t>bimini</a:t>
            </a:r>
            <a:r>
              <a:rPr lang="en-US" dirty="0" smtClean="0"/>
              <a:t> or regular canvas covers</a:t>
            </a:r>
          </a:p>
          <a:p>
            <a:r>
              <a:rPr lang="en-US" dirty="0" smtClean="0"/>
              <a:t>Disadvantages</a:t>
            </a:r>
          </a:p>
          <a:p>
            <a:pPr lvl="1"/>
            <a:r>
              <a:rPr lang="en-US" dirty="0" smtClean="0"/>
              <a:t>Cost runs $18 to $26 per foot – doors and vents are an extra expense</a:t>
            </a:r>
          </a:p>
          <a:p>
            <a:pPr lvl="1"/>
            <a:r>
              <a:rPr lang="en-US" dirty="0" smtClean="0"/>
              <a:t>Cannot reuse the cover</a:t>
            </a:r>
          </a:p>
          <a:p>
            <a:pPr lvl="1"/>
            <a:r>
              <a:rPr lang="en-US" dirty="0" smtClean="0"/>
              <a:t>Is not considered a particularly ‘green’ environmental solution </a:t>
            </a:r>
          </a:p>
          <a:p>
            <a:pPr lvl="1"/>
            <a:r>
              <a:rPr lang="en-US" dirty="0" smtClean="0"/>
              <a:t>Limits access to the boat throughout the winter</a:t>
            </a:r>
          </a:p>
          <a:p>
            <a:pPr lvl="1"/>
            <a:r>
              <a:rPr lang="en-US" dirty="0" smtClean="0"/>
              <a:t>Improperly vented cover and cause mildew problems</a:t>
            </a:r>
          </a:p>
          <a:p>
            <a:pPr lvl="1"/>
            <a:r>
              <a:rPr lang="en-US" dirty="0" smtClean="0"/>
              <a:t>Potential </a:t>
            </a:r>
            <a:r>
              <a:rPr lang="en-US" dirty="0" err="1" smtClean="0"/>
              <a:t>gelcoat</a:t>
            </a:r>
            <a:r>
              <a:rPr lang="en-US" dirty="0" smtClean="0"/>
              <a:t> damage from improper use of heat guns</a:t>
            </a:r>
          </a:p>
          <a:p>
            <a:pPr lvl="1"/>
            <a:endParaRPr lang="en-US" dirty="0"/>
          </a:p>
        </p:txBody>
      </p:sp>
      <p:pic>
        <p:nvPicPr>
          <p:cNvPr id="4" name="Picture 2" descr="http://powerboat.about.com/gi/o.htm?zi=1/XL&amp;zTi=1&amp;sdn=powerboat&amp;cdn=sports&amp;tm=39&amp;gps=23_18_1916_883&amp;f=00&amp;tt=3&amp;bt=0&amp;bts=1&amp;zu=http%3A//0.tqn.com/d/powerboat/1/0/E/1/-/-/Winterize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8000" y="944017"/>
            <a:ext cx="3726889" cy="2212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16661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Dock Items – Leaving Boat in the Water	</a:t>
            </a:r>
          </a:p>
        </p:txBody>
      </p:sp>
      <p:sp>
        <p:nvSpPr>
          <p:cNvPr id="2148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5173" y="1350677"/>
            <a:ext cx="5198322" cy="2982355"/>
          </a:xfrm>
        </p:spPr>
        <p:txBody>
          <a:bodyPr/>
          <a:lstStyle/>
          <a:p>
            <a:r>
              <a:rPr lang="en-US" dirty="0" smtClean="0"/>
              <a:t>Set/secure bubbler in slip and test</a:t>
            </a:r>
          </a:p>
          <a:p>
            <a:r>
              <a:rPr lang="en-US" dirty="0" smtClean="0"/>
              <a:t>Check mooring lines for tide swings</a:t>
            </a:r>
          </a:p>
          <a:p>
            <a:r>
              <a:rPr lang="en-US" dirty="0" smtClean="0"/>
              <a:t>Set fenders for tide swings</a:t>
            </a:r>
          </a:p>
          <a:p>
            <a:r>
              <a:rPr lang="en-US" dirty="0" smtClean="0"/>
              <a:t>Check slack loops in Power/TV cables and water line</a:t>
            </a:r>
          </a:p>
          <a:p>
            <a:r>
              <a:rPr lang="en-US" dirty="0" smtClean="0"/>
              <a:t>Drain water hose and bring aboard</a:t>
            </a:r>
          </a:p>
          <a:p>
            <a:r>
              <a:rPr lang="en-US" dirty="0" smtClean="0"/>
              <a:t>Check dock locker for items that might freeze</a:t>
            </a:r>
          </a:p>
        </p:txBody>
      </p:sp>
      <p:sp>
        <p:nvSpPr>
          <p:cNvPr id="21506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239000" y="6575425"/>
            <a:ext cx="1905000" cy="2413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/>
            <a:fld id="{600BBD76-9549-4319-8BD0-96C4B572E533}" type="slidenum">
              <a:rPr lang="en-US" sz="1200">
                <a:solidFill>
                  <a:srgbClr val="CCECFF"/>
                </a:solidFill>
              </a:rPr>
              <a:pPr eaLnBrk="1" hangingPunct="1"/>
              <a:t>29</a:t>
            </a:fld>
            <a:endParaRPr lang="en-US" sz="1200" dirty="0">
              <a:solidFill>
                <a:srgbClr val="CCECFF"/>
              </a:solidFill>
            </a:endParaRPr>
          </a:p>
        </p:txBody>
      </p:sp>
      <p:pic>
        <p:nvPicPr>
          <p:cNvPr id="11268" name="Picture 4" descr="http://www.wholesalemarine.com/mm5/graphics/600/P-H-KP16110_l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215" b="96552" l="9962" r="8984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6116" y="681511"/>
            <a:ext cx="2169026" cy="2169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ce Eater De Icer, 1/2 HP 115V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9159" y="3575537"/>
            <a:ext cx="2864841" cy="2864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21807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8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48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8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48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8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48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8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48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8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48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83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483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8355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Check – Leaving Boat in the Water</a:t>
            </a:r>
          </a:p>
        </p:txBody>
      </p:sp>
      <p:sp>
        <p:nvSpPr>
          <p:cNvPr id="214938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705173" y="1350677"/>
            <a:ext cx="8094340" cy="3517886"/>
          </a:xfrm>
        </p:spPr>
        <p:txBody>
          <a:bodyPr/>
          <a:lstStyle/>
          <a:p>
            <a:r>
              <a:rPr lang="en-US" dirty="0" smtClean="0"/>
              <a:t>"Ship-Shape" Inspection</a:t>
            </a:r>
          </a:p>
          <a:p>
            <a:r>
              <a:rPr lang="en-US" dirty="0" smtClean="0"/>
              <a:t>Power on for bubbler</a:t>
            </a:r>
          </a:p>
          <a:p>
            <a:r>
              <a:rPr lang="en-US" dirty="0" smtClean="0"/>
              <a:t>Check all </a:t>
            </a:r>
            <a:r>
              <a:rPr lang="en-US" dirty="0" err="1" smtClean="0"/>
              <a:t>seacocks</a:t>
            </a:r>
            <a:r>
              <a:rPr lang="en-US" dirty="0" smtClean="0"/>
              <a:t> are closed</a:t>
            </a:r>
          </a:p>
          <a:p>
            <a:r>
              <a:rPr lang="en-US" dirty="0" smtClean="0"/>
              <a:t>Inspect all thru-hulls fittings</a:t>
            </a:r>
          </a:p>
          <a:p>
            <a:r>
              <a:rPr lang="en-US" dirty="0" smtClean="0"/>
              <a:t>Double-check clamps on all thru-hull connections</a:t>
            </a:r>
          </a:p>
          <a:p>
            <a:r>
              <a:rPr lang="en-US" dirty="0" smtClean="0"/>
              <a:t>Activate security alarm and test</a:t>
            </a:r>
          </a:p>
          <a:p>
            <a:r>
              <a:rPr lang="en-US" dirty="0" smtClean="0"/>
              <a:t>Activate high-water alarm and test</a:t>
            </a:r>
          </a:p>
        </p:txBody>
      </p:sp>
      <p:sp>
        <p:nvSpPr>
          <p:cNvPr id="22530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239000" y="6575425"/>
            <a:ext cx="1905000" cy="2413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/>
            <a:fld id="{6D5AB936-9C13-468B-A42B-77B74A90B4D4}" type="slidenum">
              <a:rPr lang="en-US" sz="1200">
                <a:solidFill>
                  <a:srgbClr val="CCECFF"/>
                </a:solidFill>
              </a:rPr>
              <a:pPr eaLnBrk="1" hangingPunct="1"/>
              <a:t>30</a:t>
            </a:fld>
            <a:endParaRPr lang="en-US" sz="1200" dirty="0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7190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93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493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93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493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93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493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93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493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93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493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93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493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93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493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9381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Trailer and Dinghy</a:t>
            </a:r>
          </a:p>
        </p:txBody>
      </p:sp>
      <p:sp>
        <p:nvSpPr>
          <p:cNvPr id="2155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5173" y="1350677"/>
            <a:ext cx="8094340" cy="3517886"/>
          </a:xfrm>
        </p:spPr>
        <p:txBody>
          <a:bodyPr/>
          <a:lstStyle/>
          <a:p>
            <a:r>
              <a:rPr lang="en-US" dirty="0" smtClean="0"/>
              <a:t>Fog all electrical connections and lamp sockets</a:t>
            </a:r>
          </a:p>
          <a:p>
            <a:r>
              <a:rPr lang="en-US" dirty="0" smtClean="0"/>
              <a:t>Lube winch and rollers</a:t>
            </a:r>
          </a:p>
          <a:p>
            <a:r>
              <a:rPr lang="en-US" dirty="0" smtClean="0"/>
              <a:t>Lube ball hitch and safety latch</a:t>
            </a:r>
          </a:p>
          <a:p>
            <a:r>
              <a:rPr lang="en-US" dirty="0" smtClean="0"/>
              <a:t>Fill hydraulic reservoir </a:t>
            </a:r>
          </a:p>
          <a:p>
            <a:r>
              <a:rPr lang="en-US" dirty="0" smtClean="0"/>
              <a:t>Check for rust or corrosion</a:t>
            </a:r>
          </a:p>
          <a:p>
            <a:r>
              <a:rPr lang="en-US" dirty="0" smtClean="0"/>
              <a:t>Set axel on blocks</a:t>
            </a:r>
          </a:p>
          <a:p>
            <a:r>
              <a:rPr lang="en-US" dirty="0" smtClean="0"/>
              <a:t>Deflate dinghy and oil wood flooring</a:t>
            </a:r>
          </a:p>
        </p:txBody>
      </p:sp>
      <p:sp>
        <p:nvSpPr>
          <p:cNvPr id="2355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239000" y="6575425"/>
            <a:ext cx="1905000" cy="2413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/>
            <a:fld id="{28DDD576-C545-4DE4-A8F4-A4927ABCB8B7}" type="slidenum">
              <a:rPr lang="en-US" sz="1200">
                <a:solidFill>
                  <a:srgbClr val="CCECFF"/>
                </a:solidFill>
              </a:rPr>
              <a:pPr eaLnBrk="1" hangingPunct="1"/>
              <a:t>31</a:t>
            </a:fld>
            <a:endParaRPr lang="en-US" sz="1200" dirty="0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6935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5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55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55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55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55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55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55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552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dirty="0" smtClean="0"/>
          </a:p>
        </p:txBody>
      </p:sp>
      <p:pic>
        <p:nvPicPr>
          <p:cNvPr id="24581" name="Picture 5" descr="logo4c cop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425" y="836698"/>
            <a:ext cx="4376738" cy="426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2502163" y="5210175"/>
            <a:ext cx="41412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bg1"/>
                </a:solidFill>
                <a:latin typeface="Arial" charset="0"/>
              </a:defRPr>
            </a:lvl1pPr>
            <a:lvl2pPr marL="742950" indent="-285750" eaLnBrk="0" hangingPunct="0">
              <a:defRPr sz="2400" b="1">
                <a:solidFill>
                  <a:schemeClr val="bg1"/>
                </a:solidFill>
                <a:latin typeface="Arial" charset="0"/>
              </a:defRPr>
            </a:lvl2pPr>
            <a:lvl3pPr marL="11430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3pPr>
            <a:lvl4pPr marL="16002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4pPr>
            <a:lvl5pPr marL="2057400" indent="-228600" eaLnBrk="0" hangingPunct="0">
              <a:defRPr sz="2400" b="1">
                <a:solidFill>
                  <a:schemeClr val="bg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3200" dirty="0" smtClean="0">
                <a:solidFill>
                  <a:srgbClr val="000099"/>
                </a:solidFill>
              </a:rPr>
              <a:t>100 </a:t>
            </a:r>
            <a:r>
              <a:rPr lang="en-US" sz="3200" dirty="0">
                <a:solidFill>
                  <a:srgbClr val="000099"/>
                </a:solidFill>
              </a:rPr>
              <a:t>Years of Service</a:t>
            </a:r>
          </a:p>
          <a:p>
            <a:pPr algn="ctr" eaLnBrk="1" hangingPunct="1"/>
            <a:r>
              <a:rPr lang="en-US" sz="1600" b="0" dirty="0">
                <a:solidFill>
                  <a:srgbClr val="000099"/>
                </a:solidFill>
              </a:rPr>
              <a:t>1914 - </a:t>
            </a:r>
            <a:r>
              <a:rPr lang="en-US" sz="1600" b="0" dirty="0" smtClean="0">
                <a:solidFill>
                  <a:srgbClr val="000099"/>
                </a:solidFill>
              </a:rPr>
              <a:t>2014</a:t>
            </a:r>
            <a:endParaRPr lang="en-US" sz="1600" b="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234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C08_Final">
  <a:themeElements>
    <a:clrScheme name="SLC08_Final 3">
      <a:dk1>
        <a:srgbClr val="000000"/>
      </a:dk1>
      <a:lt1>
        <a:srgbClr val="FFFFFF"/>
      </a:lt1>
      <a:dk2>
        <a:srgbClr val="EE2525"/>
      </a:dk2>
      <a:lt2>
        <a:srgbClr val="969696"/>
      </a:lt2>
      <a:accent1>
        <a:srgbClr val="6AADE4"/>
      </a:accent1>
      <a:accent2>
        <a:srgbClr val="124570"/>
      </a:accent2>
      <a:accent3>
        <a:srgbClr val="FFFFFF"/>
      </a:accent3>
      <a:accent4>
        <a:srgbClr val="000000"/>
      </a:accent4>
      <a:accent5>
        <a:srgbClr val="B9D3EF"/>
      </a:accent5>
      <a:accent6>
        <a:srgbClr val="0F3E65"/>
      </a:accent6>
      <a:hlink>
        <a:srgbClr val="B6BF00"/>
      </a:hlink>
      <a:folHlink>
        <a:srgbClr val="850057"/>
      </a:folHlink>
    </a:clrScheme>
    <a:fontScheme name="SLC08_Fin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MS PGothic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MS PGothic" pitchFamily="34" charset="-128"/>
          </a:defRPr>
        </a:defPPr>
      </a:lstStyle>
    </a:lnDef>
  </a:objectDefaults>
  <a:extraClrSchemeLst>
    <a:extraClrScheme>
      <a:clrScheme name="SLC08_Final 1">
        <a:dk1>
          <a:srgbClr val="000000"/>
        </a:dk1>
        <a:lt1>
          <a:srgbClr val="FFFFFF"/>
        </a:lt1>
        <a:dk2>
          <a:srgbClr val="CF001E"/>
        </a:dk2>
        <a:lt2>
          <a:srgbClr val="808080"/>
        </a:lt2>
        <a:accent1>
          <a:srgbClr val="2C7C58"/>
        </a:accent1>
        <a:accent2>
          <a:srgbClr val="1B51FF"/>
        </a:accent2>
        <a:accent3>
          <a:srgbClr val="FFFFFF"/>
        </a:accent3>
        <a:accent4>
          <a:srgbClr val="000000"/>
        </a:accent4>
        <a:accent5>
          <a:srgbClr val="ACBFB4"/>
        </a:accent5>
        <a:accent6>
          <a:srgbClr val="1749E7"/>
        </a:accent6>
        <a:hlink>
          <a:srgbClr val="660066"/>
        </a:hlink>
        <a:folHlink>
          <a:srgbClr val="FF8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C08_Final 2">
        <a:dk1>
          <a:srgbClr val="000000"/>
        </a:dk1>
        <a:lt1>
          <a:srgbClr val="FFFFFF"/>
        </a:lt1>
        <a:dk2>
          <a:srgbClr val="EA2839"/>
        </a:dk2>
        <a:lt2>
          <a:srgbClr val="F2AF00"/>
        </a:lt2>
        <a:accent1>
          <a:srgbClr val="B6BF00"/>
        </a:accent1>
        <a:accent2>
          <a:srgbClr val="557630"/>
        </a:accent2>
        <a:accent3>
          <a:srgbClr val="FFFFFF"/>
        </a:accent3>
        <a:accent4>
          <a:srgbClr val="000000"/>
        </a:accent4>
        <a:accent5>
          <a:srgbClr val="D7DCAA"/>
        </a:accent5>
        <a:accent6>
          <a:srgbClr val="4C6A2A"/>
        </a:accent6>
        <a:hlink>
          <a:srgbClr val="6AADE4"/>
        </a:hlink>
        <a:folHlink>
          <a:srgbClr val="00517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C08_Final 3">
        <a:dk1>
          <a:srgbClr val="000000"/>
        </a:dk1>
        <a:lt1>
          <a:srgbClr val="FFFFFF"/>
        </a:lt1>
        <a:dk2>
          <a:srgbClr val="EE2525"/>
        </a:dk2>
        <a:lt2>
          <a:srgbClr val="969696"/>
        </a:lt2>
        <a:accent1>
          <a:srgbClr val="6AADE4"/>
        </a:accent1>
        <a:accent2>
          <a:srgbClr val="124570"/>
        </a:accent2>
        <a:accent3>
          <a:srgbClr val="FFFFFF"/>
        </a:accent3>
        <a:accent4>
          <a:srgbClr val="000000"/>
        </a:accent4>
        <a:accent5>
          <a:srgbClr val="B9D3EF"/>
        </a:accent5>
        <a:accent6>
          <a:srgbClr val="0F3E65"/>
        </a:accent6>
        <a:hlink>
          <a:srgbClr val="B6BF00"/>
        </a:hlink>
        <a:folHlink>
          <a:srgbClr val="85005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C08_Final 4">
        <a:dk1>
          <a:srgbClr val="000000"/>
        </a:dk1>
        <a:lt1>
          <a:srgbClr val="FFFFFF"/>
        </a:lt1>
        <a:dk2>
          <a:srgbClr val="EE2525"/>
        </a:dk2>
        <a:lt2>
          <a:srgbClr val="969696"/>
        </a:lt2>
        <a:accent1>
          <a:srgbClr val="124570"/>
        </a:accent1>
        <a:accent2>
          <a:srgbClr val="6AADE4"/>
        </a:accent2>
        <a:accent3>
          <a:srgbClr val="FFFFFF"/>
        </a:accent3>
        <a:accent4>
          <a:srgbClr val="000000"/>
        </a:accent4>
        <a:accent5>
          <a:srgbClr val="AAB0BB"/>
        </a:accent5>
        <a:accent6>
          <a:srgbClr val="5F9CCF"/>
        </a:accent6>
        <a:hlink>
          <a:srgbClr val="850057"/>
        </a:hlink>
        <a:folHlink>
          <a:srgbClr val="B6B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C08_Final 5">
        <a:dk1>
          <a:srgbClr val="000000"/>
        </a:dk1>
        <a:lt1>
          <a:srgbClr val="FFFFFF"/>
        </a:lt1>
        <a:dk2>
          <a:srgbClr val="EE2525"/>
        </a:dk2>
        <a:lt2>
          <a:srgbClr val="969696"/>
        </a:lt2>
        <a:accent1>
          <a:srgbClr val="6AADE4"/>
        </a:accent1>
        <a:accent2>
          <a:srgbClr val="850057"/>
        </a:accent2>
        <a:accent3>
          <a:srgbClr val="FFFFFF"/>
        </a:accent3>
        <a:accent4>
          <a:srgbClr val="000000"/>
        </a:accent4>
        <a:accent5>
          <a:srgbClr val="B9D3EF"/>
        </a:accent5>
        <a:accent6>
          <a:srgbClr val="78004E"/>
        </a:accent6>
        <a:hlink>
          <a:srgbClr val="B6BF00"/>
        </a:hlink>
        <a:folHlink>
          <a:srgbClr val="12457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SLC08_Final</Template>
  <TotalTime>56482</TotalTime>
  <Words>1571</Words>
  <Application>Microsoft Office PowerPoint</Application>
  <PresentationFormat>On-screen Show (4:3)</PresentationFormat>
  <Paragraphs>345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MS PGothic</vt:lpstr>
      <vt:lpstr>Arial</vt:lpstr>
      <vt:lpstr>Calibri</vt:lpstr>
      <vt:lpstr>IB AG Light</vt:lpstr>
      <vt:lpstr>SLC08_Final</vt:lpstr>
      <vt:lpstr>Winterization Overview</vt:lpstr>
      <vt:lpstr>Why Winterize?</vt:lpstr>
      <vt:lpstr>Getting Started </vt:lpstr>
      <vt:lpstr>Getting Started   (Continued) </vt:lpstr>
      <vt:lpstr>Money Saving Tips</vt:lpstr>
      <vt:lpstr>Types of Winterizing  </vt:lpstr>
      <vt:lpstr>Outboard Motor Winterization</vt:lpstr>
      <vt:lpstr>Outboard Engine Winterizing </vt:lpstr>
      <vt:lpstr>Engine Winterization </vt:lpstr>
      <vt:lpstr>Oil / Filter Change</vt:lpstr>
      <vt:lpstr>Fuel System</vt:lpstr>
      <vt:lpstr>Engine Fogging</vt:lpstr>
      <vt:lpstr>Sea Strainers and Sea Cocks</vt:lpstr>
      <vt:lpstr>Stuffing Boxes and Dripless Shafts</vt:lpstr>
      <vt:lpstr>Sacrificial Anodes (Zincs)</vt:lpstr>
      <vt:lpstr>Air Conditioning Systems</vt:lpstr>
      <vt:lpstr>Heads / Waste Tank</vt:lpstr>
      <vt:lpstr>Fresh Water System</vt:lpstr>
      <vt:lpstr>Bypass Valves</vt:lpstr>
      <vt:lpstr>Gray Water System</vt:lpstr>
      <vt:lpstr>Galley</vt:lpstr>
      <vt:lpstr>Sailboat</vt:lpstr>
      <vt:lpstr>Electrical / Electronic</vt:lpstr>
      <vt:lpstr>Bilge</vt:lpstr>
      <vt:lpstr>Miscellaneous</vt:lpstr>
      <vt:lpstr>Miscellaneous  (Continued)</vt:lpstr>
      <vt:lpstr>Storage</vt:lpstr>
      <vt:lpstr>Shrink Wrap</vt:lpstr>
      <vt:lpstr>Dock Items – Leaving Boat in the Water </vt:lpstr>
      <vt:lpstr>Final Check – Leaving Boat in the Water</vt:lpstr>
      <vt:lpstr>Trailer and Dinghy</vt:lpstr>
      <vt:lpstr>PowerPoint Presentation</vt:lpstr>
    </vt:vector>
  </TitlesOfParts>
  <Company>CSC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FAA NVS - 20 Aug 10.pptx</dc:title>
  <dc:creator>G. Jay Nelson</dc:creator>
  <cp:lastModifiedBy>G. Jay Nelson</cp:lastModifiedBy>
  <cp:revision>726</cp:revision>
  <cp:lastPrinted>2008-04-07T14:28:45Z</cp:lastPrinted>
  <dcterms:created xsi:type="dcterms:W3CDTF">2008-04-23T23:39:27Z</dcterms:created>
  <dcterms:modified xsi:type="dcterms:W3CDTF">2013-10-01T13:24:54Z</dcterms:modified>
</cp:coreProperties>
</file>